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3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66" r:id="rId3"/>
    <p:sldId id="257" r:id="rId4"/>
    <p:sldId id="261" r:id="rId5"/>
    <p:sldId id="258" r:id="rId6"/>
    <p:sldId id="259" r:id="rId7"/>
    <p:sldId id="260" r:id="rId8"/>
    <p:sldId id="262" r:id="rId9"/>
    <p:sldId id="263" r:id="rId10"/>
    <p:sldId id="264" r:id="rId11"/>
    <p:sldId id="265" r:id="rId12"/>
  </p:sldIdLst>
  <p:sldSz cx="9144000" cy="51450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A537"/>
    <a:srgbClr val="4EB3CF"/>
    <a:srgbClr val="99CB38"/>
    <a:srgbClr val="51C3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57" autoAdjust="0"/>
    <p:restoredTop sz="96379" autoAdjust="0"/>
  </p:normalViewPr>
  <p:slideViewPr>
    <p:cSldViewPr snapToGrid="0">
      <p:cViewPr varScale="1">
        <p:scale>
          <a:sx n="207" d="100"/>
          <a:sy n="207" d="100"/>
        </p:scale>
        <p:origin x="1092" y="17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DBA92E-42CB-1246-8028-B1F5077901AE}" type="datetimeFigureOut">
              <a:rPr lang="de-DE" smtClean="0"/>
              <a:t>07.04.2024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Edit master text format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094935-22E2-5648-8B50-93768213183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5111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094935-22E2-5648-8B50-93768213183B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0899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094935-22E2-5648-8B50-93768213183B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0907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094935-22E2-5648-8B50-93768213183B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6343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der Präsentation"/>
          <p:cNvSpPr>
            <a:spLocks noGrp="1"/>
          </p:cNvSpPr>
          <p:nvPr>
            <p:ph type="ctrTitle" hasCustomPrompt="1"/>
          </p:nvPr>
        </p:nvSpPr>
        <p:spPr>
          <a:xfrm>
            <a:off x="842963" y="898772"/>
            <a:ext cx="8050212" cy="2262023"/>
          </a:xfrm>
        </p:spPr>
        <p:txBody>
          <a:bodyPr anchor="b"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lvl1pPr>
          </a:lstStyle>
          <a:p>
            <a:r>
              <a:rPr lang="en-US" noProof="0" dirty="0"/>
              <a:t>Click to edit title</a:t>
            </a:r>
          </a:p>
        </p:txBody>
      </p:sp>
      <p:pic>
        <p:nvPicPr>
          <p:cNvPr id="3" name="Grafik 2" descr="Logo, TU Dortmund University">
            <a:extLst>
              <a:ext uri="{FF2B5EF4-FFF2-40B4-BE49-F238E27FC236}">
                <a16:creationId xmlns:a16="http://schemas.microsoft.com/office/drawing/2014/main" id="{189620FA-CC12-469E-9E09-3D5FEA9DD6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43" y="195262"/>
            <a:ext cx="1429819" cy="432271"/>
          </a:xfrm>
          <a:prstGeom prst="rect">
            <a:avLst/>
          </a:prstGeom>
        </p:spPr>
      </p:pic>
      <p:cxnSp>
        <p:nvCxnSpPr>
          <p:cNvPr id="4" name="Gerade Verbindung 8">
            <a:extLst>
              <a:ext uri="{FF2B5EF4-FFF2-40B4-BE49-F238E27FC236}">
                <a16:creationId xmlns:a16="http://schemas.microsoft.com/office/drawing/2014/main" id="{E024BB80-39DC-313F-4C67-3CA779A00E87}"/>
              </a:ext>
            </a:extLst>
          </p:cNvPr>
          <p:cNvCxnSpPr/>
          <p:nvPr userDrawn="1"/>
        </p:nvCxnSpPr>
        <p:spPr>
          <a:xfrm>
            <a:off x="0" y="809625"/>
            <a:ext cx="9144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Rectangle 6">
            <a:extLst>
              <a:ext uri="{FF2B5EF4-FFF2-40B4-BE49-F238E27FC236}">
                <a16:creationId xmlns:a16="http://schemas.microsoft.com/office/drawing/2014/main" id="{2A3BF7C4-46EC-6568-A8C2-087B2B34EE4F}"/>
              </a:ext>
            </a:extLst>
          </p:cNvPr>
          <p:cNvSpPr/>
          <p:nvPr userDrawn="1"/>
        </p:nvSpPr>
        <p:spPr>
          <a:xfrm>
            <a:off x="1" y="4832814"/>
            <a:ext cx="9144000" cy="31227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1141C113-0333-9CF1-56D2-D7122FBB7A9C}"/>
              </a:ext>
            </a:extLst>
          </p:cNvPr>
          <p:cNvSpPr/>
          <p:nvPr userDrawn="1"/>
        </p:nvSpPr>
        <p:spPr>
          <a:xfrm>
            <a:off x="-3159" y="4771344"/>
            <a:ext cx="9144000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1BEBA91F-FEFD-4542-D295-7676BED5C5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2963" y="3677408"/>
            <a:ext cx="7953120" cy="875208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 dirty="0"/>
              <a:t>Master-Untertitelformat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6496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8 Heading + text 1-sp + image/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Folie 7"/>
          <p:cNvSpPr>
            <a:spLocks noGrp="1"/>
          </p:cNvSpPr>
          <p:nvPr>
            <p:ph type="title" hasCustomPrompt="1"/>
          </p:nvPr>
        </p:nvSpPr>
        <p:spPr>
          <a:xfrm>
            <a:off x="250825" y="505600"/>
            <a:ext cx="4168800" cy="455206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3" name="Fließtext einspaltig neben Bild/Grafik"/>
          <p:cNvSpPr>
            <a:spLocks noGrp="1"/>
          </p:cNvSpPr>
          <p:nvPr>
            <p:ph idx="1" hasCustomPrompt="1"/>
          </p:nvPr>
        </p:nvSpPr>
        <p:spPr>
          <a:xfrm>
            <a:off x="250825" y="1060450"/>
            <a:ext cx="4168800" cy="3311999"/>
          </a:xfrm>
        </p:spPr>
        <p:txBody>
          <a:bodyPr/>
          <a:lstStyle>
            <a:lvl1pPr marL="180000" indent="-180000" defTabSz="180000">
              <a:buFont typeface="Arial" panose="020B0604020202020204" pitchFamily="34" charset="0"/>
              <a:buChar char="•"/>
              <a:tabLst>
                <a:tab pos="180000" algn="l"/>
              </a:tabLst>
              <a:defRPr/>
            </a:lvl1pPr>
          </a:lstStyle>
          <a:p>
            <a:pPr marL="180000" marR="0" lvl="0" indent="-18000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>
                <a:tab pos="180000" algn="l"/>
              </a:tabLst>
              <a:defRPr/>
            </a:pPr>
            <a:r>
              <a:rPr lang="en-US" noProof="0" dirty="0"/>
              <a:t>Click to edit text (one column, next to picture)</a:t>
            </a:r>
          </a:p>
        </p:txBody>
      </p:sp>
      <p:sp>
        <p:nvSpPr>
          <p:cNvPr id="16" name="Platzhalter Bild/Grafik" descr="Placeholder image/graphic">
            <a:extLst>
              <a:ext uri="{FF2B5EF4-FFF2-40B4-BE49-F238E27FC236}">
                <a16:creationId xmlns:a16="http://schemas.microsoft.com/office/drawing/2014/main" id="{00CDD790-4889-4700-5C3C-4089897BC11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72000" y="555625"/>
            <a:ext cx="4572000" cy="3960813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/>
              <a:t>Click to add picture</a:t>
            </a:r>
          </a:p>
        </p:txBody>
      </p:sp>
      <p:cxnSp>
        <p:nvCxnSpPr>
          <p:cNvPr id="17" name="grüne Linie" hidden="1">
            <a:extLst>
              <a:ext uri="{FF2B5EF4-FFF2-40B4-BE49-F238E27FC236}">
                <a16:creationId xmlns:a16="http://schemas.microsoft.com/office/drawing/2014/main" id="{5B28528E-C7B6-CF78-44F4-1FA01825D082}"/>
              </a:ext>
            </a:extLst>
          </p:cNvPr>
          <p:cNvCxnSpPr/>
          <p:nvPr userDrawn="1"/>
        </p:nvCxnSpPr>
        <p:spPr>
          <a:xfrm>
            <a:off x="0" y="4516438"/>
            <a:ext cx="9144000" cy="0"/>
          </a:xfrm>
          <a:prstGeom prst="line">
            <a:avLst/>
          </a:prstGeom>
          <a:ln w="12700">
            <a:solidFill>
              <a:srgbClr val="84B819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" name="Name, Organisation, Bezeichnung der Präsentation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Joshua Althüser, AG </a:t>
            </a:r>
            <a:r>
              <a:rPr lang="en-US" dirty="0" err="1"/>
              <a:t>Uhrig</a:t>
            </a:r>
            <a:endParaRPr lang="en-US" dirty="0"/>
          </a:p>
        </p:txBody>
      </p:sp>
      <p:sp>
        <p:nvSpPr>
          <p:cNvPr id="4" name="Datum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DC6CE-D075-8642-A01F-691F0A9CA5E8}" type="datetime1">
              <a:rPr lang="de-DE" noProof="0" smtClean="0"/>
              <a:t>07.04.2024</a:t>
            </a:fld>
            <a:endParaRPr lang="en-US" noProof="0"/>
          </a:p>
        </p:txBody>
      </p:sp>
      <p:sp>
        <p:nvSpPr>
          <p:cNvPr id="6" name="Seitenzahl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0CCE7-EF75-7941-BDED-F059478210D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5" name="Angabe: TU Farben für WEB und PPT, PDF als Farbfelder">
            <a:extLst>
              <a:ext uri="{FF2B5EF4-FFF2-40B4-BE49-F238E27FC236}">
                <a16:creationId xmlns:a16="http://schemas.microsoft.com/office/drawing/2014/main" id="{74F5C2F5-5EC4-932D-DBAB-90E0D07CCC39}"/>
              </a:ext>
            </a:extLst>
          </p:cNvPr>
          <p:cNvSpPr txBox="1"/>
          <p:nvPr userDrawn="1"/>
        </p:nvSpPr>
        <p:spPr>
          <a:xfrm>
            <a:off x="250825" y="-747890"/>
            <a:ext cx="3025031" cy="138499"/>
          </a:xfrm>
          <a:prstGeom prst="rect">
            <a:avLst/>
          </a:prstGeom>
        </p:spPr>
        <p:txBody>
          <a:bodyPr wrap="square" lIns="0" tIns="0" rIns="0" bIns="0" numCol="1" spcCol="216000" rtlCol="0">
            <a:spAutoFit/>
          </a:bodyPr>
          <a:lstStyle/>
          <a:p>
            <a:pPr marL="0" indent="0" defTabSz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80000" algn="l"/>
              </a:tabLst>
            </a:pPr>
            <a:r>
              <a:rPr lang="en-US" sz="900" noProof="0">
                <a:solidFill>
                  <a:schemeClr val="tx1"/>
                </a:solidFill>
              </a:rPr>
              <a:t>TU colors for graphics and diagrams</a:t>
            </a:r>
          </a:p>
        </p:txBody>
      </p:sp>
      <p:sp>
        <p:nvSpPr>
          <p:cNvPr id="8" name="HEX 639A00">
            <a:extLst>
              <a:ext uri="{FF2B5EF4-FFF2-40B4-BE49-F238E27FC236}">
                <a16:creationId xmlns:a16="http://schemas.microsoft.com/office/drawing/2014/main" id="{CE6D12D7-058A-C729-F956-3D2DB4C7BC5B}"/>
              </a:ext>
            </a:extLst>
          </p:cNvPr>
          <p:cNvSpPr/>
          <p:nvPr userDrawn="1"/>
        </p:nvSpPr>
        <p:spPr>
          <a:xfrm>
            <a:off x="260974" y="-517920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" name="HEX 84b819">
            <a:extLst>
              <a:ext uri="{FF2B5EF4-FFF2-40B4-BE49-F238E27FC236}">
                <a16:creationId xmlns:a16="http://schemas.microsoft.com/office/drawing/2014/main" id="{018AE347-AF91-7A72-5222-79A0324C346B}"/>
              </a:ext>
            </a:extLst>
          </p:cNvPr>
          <p:cNvSpPr/>
          <p:nvPr userDrawn="1"/>
        </p:nvSpPr>
        <p:spPr>
          <a:xfrm>
            <a:off x="822776" y="-517920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HEX 4c4c4c">
            <a:extLst>
              <a:ext uri="{FF2B5EF4-FFF2-40B4-BE49-F238E27FC236}">
                <a16:creationId xmlns:a16="http://schemas.microsoft.com/office/drawing/2014/main" id="{95DE34D7-E3B8-79B8-3ED8-0016BB41D854}"/>
              </a:ext>
            </a:extLst>
          </p:cNvPr>
          <p:cNvSpPr/>
          <p:nvPr userDrawn="1"/>
        </p:nvSpPr>
        <p:spPr>
          <a:xfrm>
            <a:off x="1384578" y="-517920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HEX 7f7f7f">
            <a:extLst>
              <a:ext uri="{FF2B5EF4-FFF2-40B4-BE49-F238E27FC236}">
                <a16:creationId xmlns:a16="http://schemas.microsoft.com/office/drawing/2014/main" id="{7CDAC7F8-02FB-CEA0-06AD-3EF825DD0CF6}"/>
              </a:ext>
            </a:extLst>
          </p:cNvPr>
          <p:cNvSpPr/>
          <p:nvPr userDrawn="1"/>
        </p:nvSpPr>
        <p:spPr>
          <a:xfrm>
            <a:off x="1946380" y="-517920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3" name="HEX b2b2b2">
            <a:extLst>
              <a:ext uri="{FF2B5EF4-FFF2-40B4-BE49-F238E27FC236}">
                <a16:creationId xmlns:a16="http://schemas.microsoft.com/office/drawing/2014/main" id="{4181A895-196C-0E4E-12A9-61D8D4283A07}"/>
              </a:ext>
            </a:extLst>
          </p:cNvPr>
          <p:cNvSpPr/>
          <p:nvPr userDrawn="1"/>
        </p:nvSpPr>
        <p:spPr>
          <a:xfrm>
            <a:off x="2508182" y="-517920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HEX CA7406">
            <a:extLst>
              <a:ext uri="{FF2B5EF4-FFF2-40B4-BE49-F238E27FC236}">
                <a16:creationId xmlns:a16="http://schemas.microsoft.com/office/drawing/2014/main" id="{14B118A3-238B-3B75-FFA9-F9FBB52D4717}"/>
              </a:ext>
            </a:extLst>
          </p:cNvPr>
          <p:cNvSpPr/>
          <p:nvPr userDrawn="1"/>
        </p:nvSpPr>
        <p:spPr>
          <a:xfrm>
            <a:off x="3069984" y="-517920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064819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9 Heading + text 2-sp + image/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Folie 8"/>
          <p:cNvSpPr>
            <a:spLocks noGrp="1"/>
          </p:cNvSpPr>
          <p:nvPr>
            <p:ph type="title" hasCustomPrompt="1"/>
          </p:nvPr>
        </p:nvSpPr>
        <p:spPr>
          <a:xfrm>
            <a:off x="250825" y="505600"/>
            <a:ext cx="5392800" cy="455206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10" name="Fließtext zweispaltig neben Bild/Grafik">
            <a:extLst>
              <a:ext uri="{FF2B5EF4-FFF2-40B4-BE49-F238E27FC236}">
                <a16:creationId xmlns:a16="http://schemas.microsoft.com/office/drawing/2014/main" id="{6C78DE6F-F9F8-B2C6-5CDC-3362256E5B3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0825" y="1060450"/>
            <a:ext cx="5392800" cy="3311999"/>
          </a:xfrm>
        </p:spPr>
        <p:txBody>
          <a:bodyPr numCol="2" spcCol="180000"/>
          <a:lstStyle>
            <a:lvl1pPr marL="180000" indent="-180000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 noProof="0"/>
              <a:t>Click to edit text (two columns, next to picture)</a:t>
            </a:r>
          </a:p>
        </p:txBody>
      </p:sp>
      <p:sp>
        <p:nvSpPr>
          <p:cNvPr id="8" name="Platzhalter Bild/Grafik" descr="Placeholder image/graphic">
            <a:extLst>
              <a:ext uri="{FF2B5EF4-FFF2-40B4-BE49-F238E27FC236}">
                <a16:creationId xmlns:a16="http://schemas.microsoft.com/office/drawing/2014/main" id="{73BECA63-04FF-4EC7-9FD0-05F2E35C425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795962" y="555625"/>
            <a:ext cx="3348037" cy="3960813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/>
              <a:t>Click to add picture</a:t>
            </a:r>
          </a:p>
        </p:txBody>
      </p:sp>
      <p:cxnSp>
        <p:nvCxnSpPr>
          <p:cNvPr id="9" name="grüne Linie" hidden="1">
            <a:extLst>
              <a:ext uri="{FF2B5EF4-FFF2-40B4-BE49-F238E27FC236}">
                <a16:creationId xmlns:a16="http://schemas.microsoft.com/office/drawing/2014/main" id="{AA5B1671-A9A5-87E1-AE67-1F77C1842016}"/>
              </a:ext>
            </a:extLst>
          </p:cNvPr>
          <p:cNvCxnSpPr/>
          <p:nvPr userDrawn="1"/>
        </p:nvCxnSpPr>
        <p:spPr>
          <a:xfrm>
            <a:off x="0" y="4516438"/>
            <a:ext cx="9144000" cy="0"/>
          </a:xfrm>
          <a:prstGeom prst="line">
            <a:avLst/>
          </a:prstGeom>
          <a:ln w="12700">
            <a:solidFill>
              <a:srgbClr val="84B819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" name="Name, Organisation, Bezeichnung der Präsentation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Joshua Althüser, AG </a:t>
            </a:r>
            <a:r>
              <a:rPr lang="en-US" dirty="0" err="1"/>
              <a:t>Uhrig</a:t>
            </a:r>
            <a:endParaRPr lang="en-US" dirty="0"/>
          </a:p>
        </p:txBody>
      </p:sp>
      <p:sp>
        <p:nvSpPr>
          <p:cNvPr id="4" name="Datum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900A5-A529-3948-A6E7-38E9B51F9FF7}" type="datetime1">
              <a:rPr lang="de-DE" noProof="0" smtClean="0"/>
              <a:t>07.04.2024</a:t>
            </a:fld>
            <a:endParaRPr lang="en-US" noProof="0"/>
          </a:p>
        </p:txBody>
      </p:sp>
      <p:sp>
        <p:nvSpPr>
          <p:cNvPr id="6" name="Seitenzahl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0CCE7-EF75-7941-BDED-F059478210D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8" name="Angabe: TU Farben für WEB und PPT, PDF als Farbfelder">
            <a:extLst>
              <a:ext uri="{FF2B5EF4-FFF2-40B4-BE49-F238E27FC236}">
                <a16:creationId xmlns:a16="http://schemas.microsoft.com/office/drawing/2014/main" id="{F59F2449-EC03-8043-3F2E-C511EAAE2968}"/>
              </a:ext>
            </a:extLst>
          </p:cNvPr>
          <p:cNvSpPr txBox="1"/>
          <p:nvPr userDrawn="1"/>
        </p:nvSpPr>
        <p:spPr>
          <a:xfrm>
            <a:off x="250825" y="-747890"/>
            <a:ext cx="3025031" cy="138499"/>
          </a:xfrm>
          <a:prstGeom prst="rect">
            <a:avLst/>
          </a:prstGeom>
        </p:spPr>
        <p:txBody>
          <a:bodyPr wrap="square" lIns="0" tIns="0" rIns="0" bIns="0" numCol="1" spcCol="216000" rtlCol="0">
            <a:spAutoFit/>
          </a:bodyPr>
          <a:lstStyle/>
          <a:p>
            <a:pPr marL="0" indent="0" defTabSz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80000" algn="l"/>
              </a:tabLst>
            </a:pPr>
            <a:r>
              <a:rPr lang="en-US" sz="900" noProof="0">
                <a:solidFill>
                  <a:schemeClr val="tx1"/>
                </a:solidFill>
              </a:rPr>
              <a:t>TU colors for graphics and diagrams</a:t>
            </a:r>
          </a:p>
        </p:txBody>
      </p:sp>
      <p:sp>
        <p:nvSpPr>
          <p:cNvPr id="12" name="HEX 639A00">
            <a:extLst>
              <a:ext uri="{FF2B5EF4-FFF2-40B4-BE49-F238E27FC236}">
                <a16:creationId xmlns:a16="http://schemas.microsoft.com/office/drawing/2014/main" id="{67FD6236-6668-6A3B-1145-4F5CC8C49DAE}"/>
              </a:ext>
            </a:extLst>
          </p:cNvPr>
          <p:cNvSpPr/>
          <p:nvPr userDrawn="1"/>
        </p:nvSpPr>
        <p:spPr>
          <a:xfrm>
            <a:off x="260974" y="-517920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3" name="HEX 84b819">
            <a:extLst>
              <a:ext uri="{FF2B5EF4-FFF2-40B4-BE49-F238E27FC236}">
                <a16:creationId xmlns:a16="http://schemas.microsoft.com/office/drawing/2014/main" id="{2EB5CE69-8CD3-DDDE-3B49-B7A0397E233D}"/>
              </a:ext>
            </a:extLst>
          </p:cNvPr>
          <p:cNvSpPr/>
          <p:nvPr userDrawn="1"/>
        </p:nvSpPr>
        <p:spPr>
          <a:xfrm>
            <a:off x="822776" y="-517920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HEX 4c4c4c">
            <a:extLst>
              <a:ext uri="{FF2B5EF4-FFF2-40B4-BE49-F238E27FC236}">
                <a16:creationId xmlns:a16="http://schemas.microsoft.com/office/drawing/2014/main" id="{385109BA-B263-AAB6-328A-4C0C0DCF8686}"/>
              </a:ext>
            </a:extLst>
          </p:cNvPr>
          <p:cNvSpPr/>
          <p:nvPr userDrawn="1"/>
        </p:nvSpPr>
        <p:spPr>
          <a:xfrm>
            <a:off x="1384578" y="-517920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5" name="HEX 7f7f7f">
            <a:extLst>
              <a:ext uri="{FF2B5EF4-FFF2-40B4-BE49-F238E27FC236}">
                <a16:creationId xmlns:a16="http://schemas.microsoft.com/office/drawing/2014/main" id="{4BC1754C-5601-2651-1507-ABEBF488A61C}"/>
              </a:ext>
            </a:extLst>
          </p:cNvPr>
          <p:cNvSpPr/>
          <p:nvPr userDrawn="1"/>
        </p:nvSpPr>
        <p:spPr>
          <a:xfrm>
            <a:off x="1946380" y="-517920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6" name="HEX b2b2b2">
            <a:extLst>
              <a:ext uri="{FF2B5EF4-FFF2-40B4-BE49-F238E27FC236}">
                <a16:creationId xmlns:a16="http://schemas.microsoft.com/office/drawing/2014/main" id="{FE4B7A68-322B-EB0E-42A6-819BD7D226C2}"/>
              </a:ext>
            </a:extLst>
          </p:cNvPr>
          <p:cNvSpPr/>
          <p:nvPr userDrawn="1"/>
        </p:nvSpPr>
        <p:spPr>
          <a:xfrm>
            <a:off x="2508182" y="-517920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7" name="HEX CA7406">
            <a:extLst>
              <a:ext uri="{FF2B5EF4-FFF2-40B4-BE49-F238E27FC236}">
                <a16:creationId xmlns:a16="http://schemas.microsoft.com/office/drawing/2014/main" id="{9DFEFCDF-3748-1812-3D2D-D47EA0F70E02}"/>
              </a:ext>
            </a:extLst>
          </p:cNvPr>
          <p:cNvSpPr/>
          <p:nvPr userDrawn="1"/>
        </p:nvSpPr>
        <p:spPr>
          <a:xfrm>
            <a:off x="3069984" y="-517920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1281517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10 Image/graphic larg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tzhalter Bild/Grafik" descr="Placeholder image/graphic">
            <a:extLst>
              <a:ext uri="{FF2B5EF4-FFF2-40B4-BE49-F238E27FC236}">
                <a16:creationId xmlns:a16="http://schemas.microsoft.com/office/drawing/2014/main" id="{73BECA63-04FF-4EC7-9FD0-05F2E35C425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0" y="-1"/>
            <a:ext cx="9144000" cy="3724275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/>
              <a:t>Click to add picture</a:t>
            </a:r>
          </a:p>
        </p:txBody>
      </p:sp>
      <p:sp>
        <p:nvSpPr>
          <p:cNvPr id="3" name="Bildunterschrift">
            <a:extLst>
              <a:ext uri="{FF2B5EF4-FFF2-40B4-BE49-F238E27FC236}">
                <a16:creationId xmlns:a16="http://schemas.microsoft.com/office/drawing/2014/main" id="{D0830626-A396-B2AF-D758-43F6DB8CB02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1906" y="3821286"/>
            <a:ext cx="8633562" cy="598314"/>
          </a:xfrm>
        </p:spPr>
        <p:txBody>
          <a:bodyPr/>
          <a:lstStyle>
            <a:lvl1pPr marL="0" indent="0">
              <a:buNone/>
              <a:defRPr sz="1150"/>
            </a:lvl1pPr>
            <a:lvl2pPr marL="0" indent="0">
              <a:buNone/>
              <a:defRPr sz="1150"/>
            </a:lvl2pPr>
            <a:lvl3pPr marL="0" indent="0">
              <a:buNone/>
              <a:defRPr sz="1150"/>
            </a:lvl3pPr>
            <a:lvl4pPr marL="0" indent="0">
              <a:buNone/>
              <a:defRPr sz="1150"/>
            </a:lvl4pPr>
            <a:lvl5pPr marL="0" indent="0">
              <a:buNone/>
              <a:defRPr sz="1150"/>
            </a:lvl5pPr>
          </a:lstStyle>
          <a:p>
            <a:pPr lvl="0"/>
            <a:r>
              <a:rPr lang="en-US" noProof="0" dirty="0"/>
              <a:t>Click to edit caption (optional)</a:t>
            </a:r>
          </a:p>
        </p:txBody>
      </p:sp>
      <p:sp>
        <p:nvSpPr>
          <p:cNvPr id="5" name="Name, Organisation, Bezeichnung der Präsentation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Joshua Althüser, AG </a:t>
            </a:r>
            <a:r>
              <a:rPr lang="en-US" dirty="0" err="1"/>
              <a:t>Uhrig</a:t>
            </a:r>
            <a:endParaRPr lang="en-US" dirty="0"/>
          </a:p>
        </p:txBody>
      </p:sp>
      <p:sp>
        <p:nvSpPr>
          <p:cNvPr id="4" name="Datum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E2386-ECC0-F748-BBAC-B0F3637D6E34}" type="datetime1">
              <a:rPr lang="de-DE" noProof="0" smtClean="0"/>
              <a:t>07.04.2024</a:t>
            </a:fld>
            <a:endParaRPr lang="en-US" noProof="0"/>
          </a:p>
        </p:txBody>
      </p:sp>
      <p:sp>
        <p:nvSpPr>
          <p:cNvPr id="6" name="Seitenzahl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0CCE7-EF75-7941-BDED-F059478210D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8" name="Angabe: TU Farben für WEB und PPT, PDF als Farbfelder">
            <a:extLst>
              <a:ext uri="{FF2B5EF4-FFF2-40B4-BE49-F238E27FC236}">
                <a16:creationId xmlns:a16="http://schemas.microsoft.com/office/drawing/2014/main" id="{F59F2449-EC03-8043-3F2E-C511EAAE2968}"/>
              </a:ext>
            </a:extLst>
          </p:cNvPr>
          <p:cNvSpPr txBox="1"/>
          <p:nvPr userDrawn="1"/>
        </p:nvSpPr>
        <p:spPr>
          <a:xfrm>
            <a:off x="250825" y="-747890"/>
            <a:ext cx="3025031" cy="138499"/>
          </a:xfrm>
          <a:prstGeom prst="rect">
            <a:avLst/>
          </a:prstGeom>
        </p:spPr>
        <p:txBody>
          <a:bodyPr wrap="square" lIns="0" tIns="0" rIns="0" bIns="0" numCol="1" spcCol="216000" rtlCol="0">
            <a:spAutoFit/>
          </a:bodyPr>
          <a:lstStyle/>
          <a:p>
            <a:pPr marL="0" indent="0" defTabSz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80000" algn="l"/>
              </a:tabLst>
            </a:pPr>
            <a:r>
              <a:rPr lang="en-US" sz="900" noProof="0">
                <a:solidFill>
                  <a:schemeClr val="tx1"/>
                </a:solidFill>
              </a:rPr>
              <a:t>TU colors for graphics and diagrams</a:t>
            </a:r>
          </a:p>
        </p:txBody>
      </p:sp>
      <p:sp>
        <p:nvSpPr>
          <p:cNvPr id="12" name="HEX 639A00">
            <a:extLst>
              <a:ext uri="{FF2B5EF4-FFF2-40B4-BE49-F238E27FC236}">
                <a16:creationId xmlns:a16="http://schemas.microsoft.com/office/drawing/2014/main" id="{67FD6236-6668-6A3B-1145-4F5CC8C49DAE}"/>
              </a:ext>
            </a:extLst>
          </p:cNvPr>
          <p:cNvSpPr/>
          <p:nvPr userDrawn="1"/>
        </p:nvSpPr>
        <p:spPr>
          <a:xfrm>
            <a:off x="260974" y="-517920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3" name="HEX 84b819">
            <a:extLst>
              <a:ext uri="{FF2B5EF4-FFF2-40B4-BE49-F238E27FC236}">
                <a16:creationId xmlns:a16="http://schemas.microsoft.com/office/drawing/2014/main" id="{2EB5CE69-8CD3-DDDE-3B49-B7A0397E233D}"/>
              </a:ext>
            </a:extLst>
          </p:cNvPr>
          <p:cNvSpPr/>
          <p:nvPr userDrawn="1"/>
        </p:nvSpPr>
        <p:spPr>
          <a:xfrm>
            <a:off x="822776" y="-517920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HEX 4c4c4c">
            <a:extLst>
              <a:ext uri="{FF2B5EF4-FFF2-40B4-BE49-F238E27FC236}">
                <a16:creationId xmlns:a16="http://schemas.microsoft.com/office/drawing/2014/main" id="{385109BA-B263-AAB6-328A-4C0C0DCF8686}"/>
              </a:ext>
            </a:extLst>
          </p:cNvPr>
          <p:cNvSpPr/>
          <p:nvPr userDrawn="1"/>
        </p:nvSpPr>
        <p:spPr>
          <a:xfrm>
            <a:off x="1384578" y="-517920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5" name="HEX 7f7f7f">
            <a:extLst>
              <a:ext uri="{FF2B5EF4-FFF2-40B4-BE49-F238E27FC236}">
                <a16:creationId xmlns:a16="http://schemas.microsoft.com/office/drawing/2014/main" id="{4BC1754C-5601-2651-1507-ABEBF488A61C}"/>
              </a:ext>
            </a:extLst>
          </p:cNvPr>
          <p:cNvSpPr/>
          <p:nvPr userDrawn="1"/>
        </p:nvSpPr>
        <p:spPr>
          <a:xfrm>
            <a:off x="1946380" y="-517920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6" name="HEX b2b2b2">
            <a:extLst>
              <a:ext uri="{FF2B5EF4-FFF2-40B4-BE49-F238E27FC236}">
                <a16:creationId xmlns:a16="http://schemas.microsoft.com/office/drawing/2014/main" id="{FE4B7A68-322B-EB0E-42A6-819BD7D226C2}"/>
              </a:ext>
            </a:extLst>
          </p:cNvPr>
          <p:cNvSpPr/>
          <p:nvPr userDrawn="1"/>
        </p:nvSpPr>
        <p:spPr>
          <a:xfrm>
            <a:off x="2508182" y="-517920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7" name="HEX CA7406">
            <a:extLst>
              <a:ext uri="{FF2B5EF4-FFF2-40B4-BE49-F238E27FC236}">
                <a16:creationId xmlns:a16="http://schemas.microsoft.com/office/drawing/2014/main" id="{9DFEFCDF-3748-1812-3D2D-D47EA0F70E02}"/>
              </a:ext>
            </a:extLst>
          </p:cNvPr>
          <p:cNvSpPr/>
          <p:nvPr userDrawn="1"/>
        </p:nvSpPr>
        <p:spPr>
          <a:xfrm>
            <a:off x="3069984" y="-517920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5093426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3241" userDrawn="1">
          <p15:clr>
            <a:srgbClr val="FBAE40"/>
          </p15:clr>
        </p15:guide>
        <p15:guide id="5" orient="horz" pos="1212" userDrawn="1">
          <p15:clr>
            <a:srgbClr val="FBAE40"/>
          </p15:clr>
        </p15:guide>
        <p15:guide id="6" orient="horz" pos="2606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11 Images/graphics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tzhalter Bild/Grafik links" descr="Placeholder image/graphic">
            <a:extLst>
              <a:ext uri="{FF2B5EF4-FFF2-40B4-BE49-F238E27FC236}">
                <a16:creationId xmlns:a16="http://schemas.microsoft.com/office/drawing/2014/main" id="{73BECA63-04FF-4EC7-9FD0-05F2E35C425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0" y="-1"/>
            <a:ext cx="4467600" cy="3724275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/>
              <a:t>Click to add picture</a:t>
            </a:r>
          </a:p>
        </p:txBody>
      </p:sp>
      <p:sp>
        <p:nvSpPr>
          <p:cNvPr id="9" name="Bildunterschrift links">
            <a:extLst>
              <a:ext uri="{FF2B5EF4-FFF2-40B4-BE49-F238E27FC236}">
                <a16:creationId xmlns:a16="http://schemas.microsoft.com/office/drawing/2014/main" id="{D28AA214-C7D1-CB21-CE1E-903237A239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1906" y="3821286"/>
            <a:ext cx="4215694" cy="598314"/>
          </a:xfrm>
        </p:spPr>
        <p:txBody>
          <a:bodyPr/>
          <a:lstStyle>
            <a:lvl1pPr marL="0" indent="0">
              <a:buNone/>
              <a:defRPr sz="1150"/>
            </a:lvl1pPr>
            <a:lvl2pPr marL="0" indent="0">
              <a:buNone/>
              <a:defRPr sz="1150"/>
            </a:lvl2pPr>
            <a:lvl3pPr marL="0" indent="0">
              <a:buNone/>
              <a:defRPr sz="1150"/>
            </a:lvl3pPr>
            <a:lvl4pPr marL="0" indent="0">
              <a:buNone/>
              <a:defRPr sz="1150"/>
            </a:lvl4pPr>
            <a:lvl5pPr marL="0" indent="0">
              <a:buNone/>
              <a:defRPr sz="1150"/>
            </a:lvl5pPr>
          </a:lstStyle>
          <a:p>
            <a:pPr lvl="0"/>
            <a:r>
              <a:rPr lang="en-US" noProof="0" dirty="0"/>
              <a:t>Click to edit caption (optional)</a:t>
            </a:r>
          </a:p>
        </p:txBody>
      </p:sp>
      <p:sp>
        <p:nvSpPr>
          <p:cNvPr id="2" name="Platzhalter Bild/Grafik rechts" descr="Placeholder image/graphic">
            <a:extLst>
              <a:ext uri="{FF2B5EF4-FFF2-40B4-BE49-F238E27FC236}">
                <a16:creationId xmlns:a16="http://schemas.microsoft.com/office/drawing/2014/main" id="{B4573C9D-1BCD-3257-384D-64126443A40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676400" y="0"/>
            <a:ext cx="4467600" cy="3724275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/>
              <a:t>Click to add picture</a:t>
            </a:r>
          </a:p>
        </p:txBody>
      </p:sp>
      <p:sp>
        <p:nvSpPr>
          <p:cNvPr id="10" name="Bildunterschrift rechts">
            <a:extLst>
              <a:ext uri="{FF2B5EF4-FFF2-40B4-BE49-F238E27FC236}">
                <a16:creationId xmlns:a16="http://schemas.microsoft.com/office/drawing/2014/main" id="{215B7317-EFA1-43E0-BB7C-47AE9FB04AF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69774" y="3819320"/>
            <a:ext cx="4215694" cy="598314"/>
          </a:xfrm>
        </p:spPr>
        <p:txBody>
          <a:bodyPr/>
          <a:lstStyle>
            <a:lvl1pPr marL="0" indent="0">
              <a:buNone/>
              <a:defRPr sz="1150"/>
            </a:lvl1pPr>
            <a:lvl2pPr marL="0" indent="0">
              <a:buNone/>
              <a:defRPr sz="1150"/>
            </a:lvl2pPr>
            <a:lvl3pPr marL="0" indent="0">
              <a:buNone/>
              <a:defRPr sz="1150"/>
            </a:lvl3pPr>
            <a:lvl4pPr marL="0" indent="0">
              <a:buNone/>
              <a:defRPr sz="1150"/>
            </a:lvl4pPr>
            <a:lvl5pPr marL="0" indent="0">
              <a:buNone/>
              <a:defRPr sz="1150"/>
            </a:lvl5pPr>
          </a:lstStyle>
          <a:p>
            <a:pPr lvl="0"/>
            <a:r>
              <a:rPr lang="en-US" noProof="0" dirty="0"/>
              <a:t>Click to edit caption (optional)</a:t>
            </a:r>
          </a:p>
        </p:txBody>
      </p:sp>
      <p:sp>
        <p:nvSpPr>
          <p:cNvPr id="5" name="Name, Organisation, Bezeichnung der Präsentation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Joshua Althüser, AG </a:t>
            </a:r>
            <a:r>
              <a:rPr lang="en-US" dirty="0" err="1"/>
              <a:t>Uhrig</a:t>
            </a:r>
            <a:endParaRPr lang="en-US" dirty="0"/>
          </a:p>
        </p:txBody>
      </p:sp>
      <p:sp>
        <p:nvSpPr>
          <p:cNvPr id="4" name="Datum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5D62B-94CE-FF43-9269-8230EC7C8365}" type="datetime1">
              <a:rPr lang="de-DE" noProof="0" smtClean="0"/>
              <a:t>07.04.2024</a:t>
            </a:fld>
            <a:endParaRPr lang="en-US" noProof="0"/>
          </a:p>
        </p:txBody>
      </p:sp>
      <p:sp>
        <p:nvSpPr>
          <p:cNvPr id="6" name="Seitenzahl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0CCE7-EF75-7941-BDED-F059478210D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8" name="Angabe: TU Farben für WEB und PPT, PDF als Farbfelder">
            <a:extLst>
              <a:ext uri="{FF2B5EF4-FFF2-40B4-BE49-F238E27FC236}">
                <a16:creationId xmlns:a16="http://schemas.microsoft.com/office/drawing/2014/main" id="{F59F2449-EC03-8043-3F2E-C511EAAE2968}"/>
              </a:ext>
            </a:extLst>
          </p:cNvPr>
          <p:cNvSpPr txBox="1"/>
          <p:nvPr userDrawn="1"/>
        </p:nvSpPr>
        <p:spPr>
          <a:xfrm>
            <a:off x="250825" y="-747890"/>
            <a:ext cx="3025031" cy="138499"/>
          </a:xfrm>
          <a:prstGeom prst="rect">
            <a:avLst/>
          </a:prstGeom>
        </p:spPr>
        <p:txBody>
          <a:bodyPr wrap="square" lIns="0" tIns="0" rIns="0" bIns="0" numCol="1" spcCol="216000" rtlCol="0">
            <a:spAutoFit/>
          </a:bodyPr>
          <a:lstStyle/>
          <a:p>
            <a:pPr marL="0" indent="0" defTabSz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80000" algn="l"/>
              </a:tabLst>
            </a:pPr>
            <a:r>
              <a:rPr lang="en-US" sz="900" noProof="0">
                <a:solidFill>
                  <a:schemeClr val="tx1"/>
                </a:solidFill>
              </a:rPr>
              <a:t>TU colors for graphics and diagrams</a:t>
            </a:r>
          </a:p>
        </p:txBody>
      </p:sp>
      <p:sp>
        <p:nvSpPr>
          <p:cNvPr id="12" name="HEX 639A00">
            <a:extLst>
              <a:ext uri="{FF2B5EF4-FFF2-40B4-BE49-F238E27FC236}">
                <a16:creationId xmlns:a16="http://schemas.microsoft.com/office/drawing/2014/main" id="{67FD6236-6668-6A3B-1145-4F5CC8C49DAE}"/>
              </a:ext>
            </a:extLst>
          </p:cNvPr>
          <p:cNvSpPr/>
          <p:nvPr userDrawn="1"/>
        </p:nvSpPr>
        <p:spPr>
          <a:xfrm>
            <a:off x="260974" y="-517920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3" name="HEX 84b819">
            <a:extLst>
              <a:ext uri="{FF2B5EF4-FFF2-40B4-BE49-F238E27FC236}">
                <a16:creationId xmlns:a16="http://schemas.microsoft.com/office/drawing/2014/main" id="{2EB5CE69-8CD3-DDDE-3B49-B7A0397E233D}"/>
              </a:ext>
            </a:extLst>
          </p:cNvPr>
          <p:cNvSpPr/>
          <p:nvPr userDrawn="1"/>
        </p:nvSpPr>
        <p:spPr>
          <a:xfrm>
            <a:off x="822776" y="-517920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HEX 4c4c4c">
            <a:extLst>
              <a:ext uri="{FF2B5EF4-FFF2-40B4-BE49-F238E27FC236}">
                <a16:creationId xmlns:a16="http://schemas.microsoft.com/office/drawing/2014/main" id="{385109BA-B263-AAB6-328A-4C0C0DCF8686}"/>
              </a:ext>
            </a:extLst>
          </p:cNvPr>
          <p:cNvSpPr/>
          <p:nvPr userDrawn="1"/>
        </p:nvSpPr>
        <p:spPr>
          <a:xfrm>
            <a:off x="1384578" y="-517920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5" name="HEX 7f7f7f">
            <a:extLst>
              <a:ext uri="{FF2B5EF4-FFF2-40B4-BE49-F238E27FC236}">
                <a16:creationId xmlns:a16="http://schemas.microsoft.com/office/drawing/2014/main" id="{4BC1754C-5601-2651-1507-ABEBF488A61C}"/>
              </a:ext>
            </a:extLst>
          </p:cNvPr>
          <p:cNvSpPr/>
          <p:nvPr userDrawn="1"/>
        </p:nvSpPr>
        <p:spPr>
          <a:xfrm>
            <a:off x="1946380" y="-517920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6" name="HEX b2b2b2">
            <a:extLst>
              <a:ext uri="{FF2B5EF4-FFF2-40B4-BE49-F238E27FC236}">
                <a16:creationId xmlns:a16="http://schemas.microsoft.com/office/drawing/2014/main" id="{FE4B7A68-322B-EB0E-42A6-819BD7D226C2}"/>
              </a:ext>
            </a:extLst>
          </p:cNvPr>
          <p:cNvSpPr/>
          <p:nvPr userDrawn="1"/>
        </p:nvSpPr>
        <p:spPr>
          <a:xfrm>
            <a:off x="2508182" y="-517920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7" name="HEX CA7406">
            <a:extLst>
              <a:ext uri="{FF2B5EF4-FFF2-40B4-BE49-F238E27FC236}">
                <a16:creationId xmlns:a16="http://schemas.microsoft.com/office/drawing/2014/main" id="{9DFEFCDF-3748-1812-3D2D-D47EA0F70E02}"/>
              </a:ext>
            </a:extLst>
          </p:cNvPr>
          <p:cNvSpPr/>
          <p:nvPr userDrawn="1"/>
        </p:nvSpPr>
        <p:spPr>
          <a:xfrm>
            <a:off x="3069984" y="-517920"/>
            <a:ext cx="432048" cy="288032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389598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606" userDrawn="1">
          <p15:clr>
            <a:srgbClr val="FBAE40"/>
          </p15:clr>
        </p15:guide>
        <p15:guide id="4" orient="horz" pos="3241">
          <p15:clr>
            <a:srgbClr val="FBAE40"/>
          </p15:clr>
        </p15:guide>
        <p15:guide id="5" orient="horz" pos="121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12 Separation chapter monochr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intergrund grün" descr="Green area for background">
            <a:extLst>
              <a:ext uri="{FF2B5EF4-FFF2-40B4-BE49-F238E27FC236}">
                <a16:creationId xmlns:a16="http://schemas.microsoft.com/office/drawing/2014/main" id="{CA619217-4CFA-0547-F5E4-7432EC851703}"/>
              </a:ext>
            </a:extLst>
          </p:cNvPr>
          <p:cNvSpPr/>
          <p:nvPr userDrawn="1"/>
        </p:nvSpPr>
        <p:spPr>
          <a:xfrm>
            <a:off x="0" y="0"/>
            <a:ext cx="9144000" cy="45164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Kapitel">
            <a:extLst>
              <a:ext uri="{FF2B5EF4-FFF2-40B4-BE49-F238E27FC236}">
                <a16:creationId xmlns:a16="http://schemas.microsoft.com/office/drawing/2014/main" id="{8B133C59-5DDE-04E9-A12E-93DABDD7355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8827" y="2742739"/>
            <a:ext cx="3600251" cy="576064"/>
          </a:xfrm>
        </p:spPr>
        <p:txBody>
          <a:bodyPr/>
          <a:lstStyle>
            <a:lvl1pPr marL="0" indent="0">
              <a:buFontTx/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CHAPTER 01</a:t>
            </a:r>
          </a:p>
        </p:txBody>
      </p:sp>
      <p:sp>
        <p:nvSpPr>
          <p:cNvPr id="21" name="Unterzeile">
            <a:extLst>
              <a:ext uri="{FF2B5EF4-FFF2-40B4-BE49-F238E27FC236}">
                <a16:creationId xmlns:a16="http://schemas.microsoft.com/office/drawing/2014/main" id="{6D2EC9AA-32D2-E403-BD44-1913F08917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4213" y="3436243"/>
            <a:ext cx="7775575" cy="576064"/>
          </a:xfrm>
        </p:spPr>
        <p:txBody>
          <a:bodyPr/>
          <a:lstStyle>
            <a:lvl1pPr marL="0" indent="0">
              <a:buFontTx/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subline (optional)</a:t>
            </a:r>
          </a:p>
        </p:txBody>
      </p:sp>
      <p:sp>
        <p:nvSpPr>
          <p:cNvPr id="5" name="Name, Organisation, Bezeichnung der Präsentation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Name, Organizational Unit | Presentation Title</a:t>
            </a:r>
          </a:p>
          <a:p>
            <a:r>
              <a:rPr lang="en-US" noProof="0"/>
              <a:t>
</a:t>
            </a:r>
          </a:p>
        </p:txBody>
      </p:sp>
      <p:sp>
        <p:nvSpPr>
          <p:cNvPr id="4" name="Datum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8F8C2-9227-5B45-B6B5-2067FCE6E8F7}" type="datetime1">
              <a:rPr lang="de-DE" noProof="0" smtClean="0"/>
              <a:t>07.04.2024</a:t>
            </a:fld>
            <a:endParaRPr lang="en-US" noProof="0"/>
          </a:p>
        </p:txBody>
      </p:sp>
      <p:sp>
        <p:nvSpPr>
          <p:cNvPr id="6" name="Seitenzahl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0CCE7-EF75-7941-BDED-F059478210DA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325621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3241">
          <p15:clr>
            <a:srgbClr val="FBAE40"/>
          </p15:clr>
        </p15:guide>
        <p15:guide id="5" orient="horz" pos="121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13 Separate chapter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, Hintergrund frei wählbar" descr="Placeholder image/graphic">
            <a:extLst>
              <a:ext uri="{FF2B5EF4-FFF2-40B4-BE49-F238E27FC236}">
                <a16:creationId xmlns:a16="http://schemas.microsoft.com/office/drawing/2014/main" id="{57075259-4C1A-D342-A003-7968DA0FA8A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9144000" cy="45164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None/>
              <a:tabLst>
                <a:tab pos="180000" algn="l"/>
              </a:tabLst>
              <a:defRPr/>
            </a:lvl1pPr>
          </a:lstStyle>
          <a:p>
            <a:r>
              <a:rPr lang="en-US" noProof="0"/>
              <a:t>Click to add picture</a:t>
            </a:r>
          </a:p>
        </p:txBody>
      </p:sp>
      <p:sp>
        <p:nvSpPr>
          <p:cNvPr id="20" name="Kapitel">
            <a:extLst>
              <a:ext uri="{FF2B5EF4-FFF2-40B4-BE49-F238E27FC236}">
                <a16:creationId xmlns:a16="http://schemas.microsoft.com/office/drawing/2014/main" id="{8B133C59-5DDE-04E9-A12E-93DABDD7355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8827" y="2742739"/>
            <a:ext cx="3600251" cy="576064"/>
          </a:xfrm>
        </p:spPr>
        <p:txBody>
          <a:bodyPr/>
          <a:lstStyle>
            <a:lvl1pPr marL="0" indent="0">
              <a:buFontTx/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CHAPTER 01</a:t>
            </a:r>
          </a:p>
        </p:txBody>
      </p:sp>
      <p:sp>
        <p:nvSpPr>
          <p:cNvPr id="21" name="Unterzeile">
            <a:extLst>
              <a:ext uri="{FF2B5EF4-FFF2-40B4-BE49-F238E27FC236}">
                <a16:creationId xmlns:a16="http://schemas.microsoft.com/office/drawing/2014/main" id="{6D2EC9AA-32D2-E403-BD44-1913F08917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4213" y="3436243"/>
            <a:ext cx="7775575" cy="576064"/>
          </a:xfrm>
        </p:spPr>
        <p:txBody>
          <a:bodyPr/>
          <a:lstStyle>
            <a:lvl1pPr marL="0" indent="0">
              <a:buFontTx/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subline (optional)</a:t>
            </a:r>
          </a:p>
        </p:txBody>
      </p:sp>
      <p:cxnSp>
        <p:nvCxnSpPr>
          <p:cNvPr id="3" name="grüne Linie">
            <a:extLst>
              <a:ext uri="{FF2B5EF4-FFF2-40B4-BE49-F238E27FC236}">
                <a16:creationId xmlns:a16="http://schemas.microsoft.com/office/drawing/2014/main" id="{16CAF7B1-47A6-C142-E295-D75CB3B37E0E}"/>
              </a:ext>
            </a:extLst>
          </p:cNvPr>
          <p:cNvCxnSpPr/>
          <p:nvPr userDrawn="1"/>
        </p:nvCxnSpPr>
        <p:spPr>
          <a:xfrm>
            <a:off x="0" y="4516438"/>
            <a:ext cx="9144000" cy="0"/>
          </a:xfrm>
          <a:prstGeom prst="line">
            <a:avLst/>
          </a:prstGeom>
          <a:ln w="12700">
            <a:solidFill>
              <a:srgbClr val="84B819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" name="Name, Organisation, Bezeichnung der Präsentation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Name, Organizational Unit | Presentation Title</a:t>
            </a:r>
          </a:p>
          <a:p>
            <a:r>
              <a:rPr lang="en-US" noProof="0"/>
              <a:t>
</a:t>
            </a:r>
          </a:p>
        </p:txBody>
      </p:sp>
      <p:sp>
        <p:nvSpPr>
          <p:cNvPr id="4" name="Datum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DF308-C885-C94A-A0DD-D2364AB37B0B}" type="datetime1">
              <a:rPr lang="de-DE" noProof="0" smtClean="0"/>
              <a:t>07.04.2024</a:t>
            </a:fld>
            <a:endParaRPr lang="en-US" noProof="0"/>
          </a:p>
        </p:txBody>
      </p:sp>
      <p:sp>
        <p:nvSpPr>
          <p:cNvPr id="6" name="Seitenzahl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0CCE7-EF75-7941-BDED-F059478210DA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75417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3241">
          <p15:clr>
            <a:srgbClr val="FBAE40"/>
          </p15:clr>
        </p15:guide>
        <p15:guide id="5" orient="horz" pos="121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14 Closing +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Folie 13">
            <a:extLst>
              <a:ext uri="{FF2B5EF4-FFF2-40B4-BE49-F238E27FC236}">
                <a16:creationId xmlns:a16="http://schemas.microsoft.com/office/drawing/2014/main" id="{736A3880-FE26-E512-A596-64F99E3DC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75472" y="471192"/>
            <a:ext cx="6192738" cy="9144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800" baseline="0">
                <a:solidFill>
                  <a:schemeClr val="accent1"/>
                </a:solidFill>
              </a:defRPr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noProof="0"/>
              <a:t>Click to edit title: Thank you for your attention</a:t>
            </a:r>
          </a:p>
        </p:txBody>
      </p:sp>
      <p:sp>
        <p:nvSpPr>
          <p:cNvPr id="10" name="Platzhalter Adresse/Kontakt">
            <a:extLst>
              <a:ext uri="{FF2B5EF4-FFF2-40B4-BE49-F238E27FC236}">
                <a16:creationId xmlns:a16="http://schemas.microsoft.com/office/drawing/2014/main" id="{82ADE06B-A980-56BD-2936-A11FEB7929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77899" y="1725613"/>
            <a:ext cx="6190311" cy="1998662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noProof="0"/>
              <a:t>Click to add your contact data</a:t>
            </a:r>
          </a:p>
          <a:p>
            <a:pPr lvl="0"/>
            <a:endParaRPr lang="en-US" noProof="0"/>
          </a:p>
        </p:txBody>
      </p:sp>
      <p:sp>
        <p:nvSpPr>
          <p:cNvPr id="5" name="Name, Organisation, Bezeichnung der Präsentation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Joshua Althüser, AG </a:t>
            </a:r>
            <a:r>
              <a:rPr lang="en-US" dirty="0" err="1"/>
              <a:t>Uhrig</a:t>
            </a:r>
            <a:endParaRPr lang="en-US" dirty="0"/>
          </a:p>
        </p:txBody>
      </p:sp>
      <p:sp>
        <p:nvSpPr>
          <p:cNvPr id="4" name="Datum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6ADD2-301F-5E45-808E-526E34B6B52D}" type="datetime1">
              <a:rPr lang="de-DE" noProof="0" smtClean="0"/>
              <a:t>07.04.2024</a:t>
            </a:fld>
            <a:endParaRPr lang="en-US" noProof="0"/>
          </a:p>
        </p:txBody>
      </p:sp>
      <p:sp>
        <p:nvSpPr>
          <p:cNvPr id="6" name="Seitenzahl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0CCE7-EF75-7941-BDED-F059478210DA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454654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3241">
          <p15:clr>
            <a:srgbClr val="FBAE40"/>
          </p15:clr>
        </p15:guide>
        <p15:guide id="5" orient="horz" pos="121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ee choice o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der Präsentation"/>
          <p:cNvSpPr>
            <a:spLocks noGrp="1"/>
          </p:cNvSpPr>
          <p:nvPr>
            <p:ph type="ctrTitle" hasCustomPrompt="1"/>
          </p:nvPr>
        </p:nvSpPr>
        <p:spPr>
          <a:xfrm>
            <a:off x="842963" y="898773"/>
            <a:ext cx="8050212" cy="542534"/>
          </a:xfrm>
        </p:spPr>
        <p:txBody>
          <a:bodyPr anchor="b"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lvl1pPr>
          </a:lstStyle>
          <a:p>
            <a:r>
              <a:rPr lang="en-US" noProof="0" dirty="0"/>
              <a:t>Click to edit title</a:t>
            </a:r>
          </a:p>
        </p:txBody>
      </p:sp>
      <p:sp>
        <p:nvSpPr>
          <p:cNvPr id="4" name="Bild: Platzhalter für Titelbild, frei wählbar" descr="Placeholder for an image that can be freely selected.">
            <a:extLst>
              <a:ext uri="{FF2B5EF4-FFF2-40B4-BE49-F238E27FC236}">
                <a16:creationId xmlns:a16="http://schemas.microsoft.com/office/drawing/2014/main" id="{F7476AAE-DB20-F545-BC6B-1AB33B389A4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-8930" y="1563689"/>
            <a:ext cx="9152930" cy="357981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 noProof="0" dirty="0"/>
              <a:t>Freely select and insert the cover image</a:t>
            </a:r>
          </a:p>
        </p:txBody>
      </p:sp>
      <p:pic>
        <p:nvPicPr>
          <p:cNvPr id="3" name="Grafik 2" descr="Logo, TU Dortmund University">
            <a:extLst>
              <a:ext uri="{FF2B5EF4-FFF2-40B4-BE49-F238E27FC236}">
                <a16:creationId xmlns:a16="http://schemas.microsoft.com/office/drawing/2014/main" id="{7684046D-0A17-A781-B1B1-49A9EB279D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43" y="195262"/>
            <a:ext cx="1429819" cy="432271"/>
          </a:xfrm>
          <a:prstGeom prst="rect">
            <a:avLst/>
          </a:prstGeom>
        </p:spPr>
      </p:pic>
      <p:cxnSp>
        <p:nvCxnSpPr>
          <p:cNvPr id="5" name="Gerade Verbindung 8">
            <a:extLst>
              <a:ext uri="{FF2B5EF4-FFF2-40B4-BE49-F238E27FC236}">
                <a16:creationId xmlns:a16="http://schemas.microsoft.com/office/drawing/2014/main" id="{821E6774-7A66-4A81-7387-744B824ECBEE}"/>
              </a:ext>
            </a:extLst>
          </p:cNvPr>
          <p:cNvCxnSpPr/>
          <p:nvPr userDrawn="1"/>
        </p:nvCxnSpPr>
        <p:spPr>
          <a:xfrm>
            <a:off x="0" y="809625"/>
            <a:ext cx="9144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19629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985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1 Heading + text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Folie 1"/>
          <p:cNvSpPr>
            <a:spLocks noGrp="1"/>
          </p:cNvSpPr>
          <p:nvPr>
            <p:ph type="title" hasCustomPrompt="1"/>
          </p:nvPr>
        </p:nvSpPr>
        <p:spPr>
          <a:xfrm>
            <a:off x="250825" y="505600"/>
            <a:ext cx="8642351" cy="455206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3" name="Fließtext, einspaltig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180000" indent="-180000" defTabSz="180000">
              <a:buFont typeface="Arial" panose="020B0604020202020204" pitchFamily="34" charset="0"/>
              <a:buChar char="•"/>
              <a:tabLst>
                <a:tab pos="180000" algn="l"/>
              </a:tabLst>
              <a:defRPr/>
            </a:lvl1pPr>
          </a:lstStyle>
          <a:p>
            <a:pPr lvl="0"/>
            <a:r>
              <a:rPr lang="en-US" noProof="0"/>
              <a:t>Click to edit text</a:t>
            </a:r>
          </a:p>
        </p:txBody>
      </p:sp>
      <p:sp>
        <p:nvSpPr>
          <p:cNvPr id="27" name="Dreieck">
            <a:extLst>
              <a:ext uri="{FF2B5EF4-FFF2-40B4-BE49-F238E27FC236}">
                <a16:creationId xmlns:a16="http://schemas.microsoft.com/office/drawing/2014/main" id="{60FBC702-C73A-9164-348A-05E8D2AFB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24302" y="3919597"/>
            <a:ext cx="176212" cy="382588"/>
          </a:xfrm>
          <a:ln w="0">
            <a:solidFill>
              <a:schemeClr val="bg1"/>
            </a:solidFill>
          </a:ln>
        </p:spPr>
        <p:txBody>
          <a:bodyPr/>
          <a:lstStyle>
            <a:lvl1pPr marL="0" indent="0">
              <a:buFontTx/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/>
              <a:t>►</a:t>
            </a:r>
          </a:p>
        </p:txBody>
      </p:sp>
      <p:sp>
        <p:nvSpPr>
          <p:cNvPr id="9" name="Fazit, Reminder">
            <a:extLst>
              <a:ext uri="{FF2B5EF4-FFF2-40B4-BE49-F238E27FC236}">
                <a16:creationId xmlns:a16="http://schemas.microsoft.com/office/drawing/2014/main" id="{F388C932-725F-53E4-A04D-B048F7596F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1848" y="3953988"/>
            <a:ext cx="8353620" cy="524161"/>
          </a:xfrm>
        </p:spPr>
        <p:txBody>
          <a:bodyPr/>
          <a:lstStyle>
            <a:lvl1pPr marL="0" marR="0" indent="0" algn="l" defTabSz="1800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None/>
              <a:tabLst>
                <a:tab pos="180000" algn="l"/>
              </a:tabLst>
              <a:defRPr>
                <a:solidFill>
                  <a:schemeClr val="accent1"/>
                </a:solidFill>
              </a:defRPr>
            </a:lvl1pPr>
          </a:lstStyle>
          <a:p>
            <a:r>
              <a:rPr lang="en-US" sz="1650" noProof="0"/>
              <a:t>Click to edit conclusion (optional)</a:t>
            </a:r>
          </a:p>
        </p:txBody>
      </p:sp>
      <p:sp>
        <p:nvSpPr>
          <p:cNvPr id="5" name="Name, Organisation, Bezeichnung der Präsentation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Joshua Althüser, AG </a:t>
            </a:r>
            <a:r>
              <a:rPr lang="en-US" dirty="0" err="1"/>
              <a:t>Uhrig</a:t>
            </a:r>
            <a:endParaRPr lang="en-US" dirty="0"/>
          </a:p>
        </p:txBody>
      </p:sp>
      <p:sp>
        <p:nvSpPr>
          <p:cNvPr id="4" name="Datum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498CF-5F68-824F-BBC8-B4BCDC4AE81A}" type="datetime1">
              <a:rPr lang="de-DE" smtClean="0"/>
              <a:t>07.04.2024</a:t>
            </a:fld>
            <a:endParaRPr lang="en-US" dirty="0"/>
          </a:p>
        </p:txBody>
      </p:sp>
      <p:sp>
        <p:nvSpPr>
          <p:cNvPr id="6" name="Seitenzahl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0CCE7-EF75-7941-BDED-F05947821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8659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2 Heading + text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Folie 2"/>
          <p:cNvSpPr>
            <a:spLocks noGrp="1"/>
          </p:cNvSpPr>
          <p:nvPr>
            <p:ph type="title" hasCustomPrompt="1"/>
          </p:nvPr>
        </p:nvSpPr>
        <p:spPr>
          <a:xfrm>
            <a:off x="250825" y="505600"/>
            <a:ext cx="8642351" cy="455206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3" name="Fließtext zweispaltig"/>
          <p:cNvSpPr>
            <a:spLocks noGrp="1"/>
          </p:cNvSpPr>
          <p:nvPr>
            <p:ph idx="1" hasCustomPrompt="1"/>
          </p:nvPr>
        </p:nvSpPr>
        <p:spPr/>
        <p:txBody>
          <a:bodyPr numCol="2" spcCol="180000"/>
          <a:lstStyle>
            <a:lvl1pPr marL="180000" indent="-180000">
              <a:buFont typeface="Arial" panose="020B0604020202020204" pitchFamily="34" charset="0"/>
              <a:buChar char="•"/>
              <a:defRPr/>
            </a:lvl1pPr>
          </a:lstStyle>
          <a:p>
            <a:r>
              <a:rPr lang="en-US" noProof="0"/>
              <a:t>Click to edit text (two columns)</a:t>
            </a:r>
          </a:p>
        </p:txBody>
      </p:sp>
      <p:sp>
        <p:nvSpPr>
          <p:cNvPr id="10" name="Dreieck">
            <a:extLst>
              <a:ext uri="{FF2B5EF4-FFF2-40B4-BE49-F238E27FC236}">
                <a16:creationId xmlns:a16="http://schemas.microsoft.com/office/drawing/2014/main" id="{F9F13B08-56F0-4BD7-A53B-0F51B6658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24302" y="3919597"/>
            <a:ext cx="176212" cy="382588"/>
          </a:xfrm>
          <a:ln w="0">
            <a:solidFill>
              <a:schemeClr val="bg1"/>
            </a:solidFill>
          </a:ln>
        </p:spPr>
        <p:txBody>
          <a:bodyPr/>
          <a:lstStyle>
            <a:lvl1pPr marL="0" indent="0">
              <a:buFontTx/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/>
              <a:t>►</a:t>
            </a:r>
          </a:p>
        </p:txBody>
      </p:sp>
      <p:sp>
        <p:nvSpPr>
          <p:cNvPr id="9" name="Fazit, Reminder">
            <a:extLst>
              <a:ext uri="{FF2B5EF4-FFF2-40B4-BE49-F238E27FC236}">
                <a16:creationId xmlns:a16="http://schemas.microsoft.com/office/drawing/2014/main" id="{B0B44A0E-05FB-F64C-32B9-95D98BA6BD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1848" y="3953988"/>
            <a:ext cx="8353620" cy="524161"/>
          </a:xfrm>
        </p:spPr>
        <p:txBody>
          <a:bodyPr/>
          <a:lstStyle>
            <a:lvl1pPr marL="0" marR="0" indent="0" algn="l" defTabSz="1800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None/>
              <a:tabLst>
                <a:tab pos="180000" algn="l"/>
              </a:tabLst>
              <a:defRPr>
                <a:solidFill>
                  <a:schemeClr val="accent1"/>
                </a:solidFill>
              </a:defRPr>
            </a:lvl1pPr>
          </a:lstStyle>
          <a:p>
            <a:r>
              <a:rPr lang="en-US" sz="1650" noProof="0" dirty="0"/>
              <a:t>Click to edit conclusion (optional)</a:t>
            </a:r>
          </a:p>
        </p:txBody>
      </p:sp>
      <p:sp>
        <p:nvSpPr>
          <p:cNvPr id="5" name="Name, Organisation, Bezeichnung der Präsentation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Joshua Althüser, AG </a:t>
            </a:r>
            <a:r>
              <a:rPr lang="en-US" dirty="0" err="1"/>
              <a:t>Uhrig</a:t>
            </a:r>
            <a:endParaRPr lang="en-US" dirty="0"/>
          </a:p>
        </p:txBody>
      </p:sp>
      <p:sp>
        <p:nvSpPr>
          <p:cNvPr id="4" name="Datum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1BB56-F84B-F34B-AB68-09AF6029E22E}" type="datetime1">
              <a:rPr lang="de-DE" noProof="0" smtClean="0"/>
              <a:t>07.04.2024</a:t>
            </a:fld>
            <a:endParaRPr lang="en-US" noProof="0"/>
          </a:p>
        </p:txBody>
      </p:sp>
      <p:sp>
        <p:nvSpPr>
          <p:cNvPr id="6" name="Seitenzahl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0CCE7-EF75-7941-BDED-F059478210DA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450060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3 Heading + text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Folie 2"/>
          <p:cNvSpPr>
            <a:spLocks noGrp="1"/>
          </p:cNvSpPr>
          <p:nvPr>
            <p:ph type="title" hasCustomPrompt="1"/>
          </p:nvPr>
        </p:nvSpPr>
        <p:spPr>
          <a:xfrm>
            <a:off x="250825" y="505600"/>
            <a:ext cx="8642351" cy="455206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noProof="0" dirty="0"/>
              <a:t>Click to edit title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5970ACB4-BF6C-3EF0-02D4-BA106AB899C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50825" y="1060450"/>
            <a:ext cx="4246224" cy="2484437"/>
          </a:xfrm>
        </p:spPr>
        <p:txBody>
          <a:bodyPr/>
          <a:lstStyle/>
          <a:p>
            <a:pPr lvl="0"/>
            <a:r>
              <a:rPr lang="de-DE" dirty="0"/>
              <a:t>First </a:t>
            </a:r>
            <a:r>
              <a:rPr lang="de-DE" dirty="0" err="1"/>
              <a:t>text</a:t>
            </a:r>
            <a:r>
              <a:rPr lang="de-DE" dirty="0"/>
              <a:t> box</a:t>
            </a:r>
          </a:p>
          <a:p>
            <a:pPr lvl="0"/>
            <a:r>
              <a:rPr lang="de-DE" dirty="0" err="1"/>
              <a:t>Continuous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in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boxes</a:t>
            </a:r>
            <a:r>
              <a:rPr lang="de-DE" dirty="0"/>
              <a:t> </a:t>
            </a:r>
            <a:r>
              <a:rPr lang="de-DE" dirty="0" err="1"/>
              <a:t>independently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other</a:t>
            </a:r>
            <a:endParaRPr lang="en-US" dirty="0"/>
          </a:p>
        </p:txBody>
      </p:sp>
      <p:sp>
        <p:nvSpPr>
          <p:cNvPr id="11" name="Inhaltsplatzhalter 7">
            <a:extLst>
              <a:ext uri="{FF2B5EF4-FFF2-40B4-BE49-F238E27FC236}">
                <a16:creationId xmlns:a16="http://schemas.microsoft.com/office/drawing/2014/main" id="{01FF5B80-1613-2045-E6EC-83838338EB44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646953" y="1060449"/>
            <a:ext cx="4246224" cy="2484437"/>
          </a:xfrm>
        </p:spPr>
        <p:txBody>
          <a:bodyPr/>
          <a:lstStyle/>
          <a:p>
            <a:pPr lvl="0"/>
            <a:r>
              <a:rPr lang="de-DE" dirty="0"/>
              <a:t>Second </a:t>
            </a:r>
            <a:r>
              <a:rPr lang="de-DE" dirty="0" err="1"/>
              <a:t>text</a:t>
            </a:r>
            <a:r>
              <a:rPr lang="de-DE" dirty="0"/>
              <a:t> box</a:t>
            </a:r>
            <a:endParaRPr lang="en-US" dirty="0"/>
          </a:p>
        </p:txBody>
      </p:sp>
      <p:sp>
        <p:nvSpPr>
          <p:cNvPr id="10" name="Dreieck">
            <a:extLst>
              <a:ext uri="{FF2B5EF4-FFF2-40B4-BE49-F238E27FC236}">
                <a16:creationId xmlns:a16="http://schemas.microsoft.com/office/drawing/2014/main" id="{F9F13B08-56F0-4BD7-A53B-0F51B6658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24302" y="3919597"/>
            <a:ext cx="176212" cy="382588"/>
          </a:xfrm>
          <a:ln w="0">
            <a:solidFill>
              <a:schemeClr val="bg1"/>
            </a:solidFill>
          </a:ln>
        </p:spPr>
        <p:txBody>
          <a:bodyPr/>
          <a:lstStyle>
            <a:lvl1pPr marL="0" indent="0">
              <a:buFontTx/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/>
              <a:t>►</a:t>
            </a:r>
          </a:p>
        </p:txBody>
      </p:sp>
      <p:sp>
        <p:nvSpPr>
          <p:cNvPr id="9" name="Fazit, Reminder">
            <a:extLst>
              <a:ext uri="{FF2B5EF4-FFF2-40B4-BE49-F238E27FC236}">
                <a16:creationId xmlns:a16="http://schemas.microsoft.com/office/drawing/2014/main" id="{B0B44A0E-05FB-F64C-32B9-95D98BA6BD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1848" y="3953988"/>
            <a:ext cx="8353620" cy="524161"/>
          </a:xfrm>
        </p:spPr>
        <p:txBody>
          <a:bodyPr/>
          <a:lstStyle>
            <a:lvl1pPr marL="0" marR="0" indent="0" algn="l" defTabSz="1800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None/>
              <a:tabLst>
                <a:tab pos="180000" algn="l"/>
              </a:tabLst>
              <a:defRPr>
                <a:solidFill>
                  <a:schemeClr val="accent1"/>
                </a:solidFill>
              </a:defRPr>
            </a:lvl1pPr>
          </a:lstStyle>
          <a:p>
            <a:r>
              <a:rPr lang="en-US" sz="1650" noProof="0" dirty="0"/>
              <a:t>Click to edit conclusion (optional)</a:t>
            </a:r>
          </a:p>
        </p:txBody>
      </p:sp>
      <p:sp>
        <p:nvSpPr>
          <p:cNvPr id="5" name="Name, Organisation, Bezeichnung der Präsentation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Joshua Althüser, AG </a:t>
            </a:r>
            <a:r>
              <a:rPr lang="en-US" dirty="0" err="1"/>
              <a:t>Uhrig</a:t>
            </a:r>
            <a:endParaRPr lang="en-US" dirty="0"/>
          </a:p>
        </p:txBody>
      </p:sp>
      <p:sp>
        <p:nvSpPr>
          <p:cNvPr id="4" name="Datum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1BB56-F84B-F34B-AB68-09AF6029E22E}" type="datetime1">
              <a:rPr lang="de-DE" noProof="0" smtClean="0"/>
              <a:t>07.04.2024</a:t>
            </a:fld>
            <a:endParaRPr lang="en-US" noProof="0"/>
          </a:p>
        </p:txBody>
      </p:sp>
      <p:sp>
        <p:nvSpPr>
          <p:cNvPr id="6" name="Seitenzahl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0CCE7-EF75-7941-BDED-F059478210DA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794362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925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4 Heading + text 3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Folie 3"/>
          <p:cNvSpPr>
            <a:spLocks noGrp="1"/>
          </p:cNvSpPr>
          <p:nvPr>
            <p:ph type="title" hasCustomPrompt="1"/>
          </p:nvPr>
        </p:nvSpPr>
        <p:spPr>
          <a:xfrm>
            <a:off x="250825" y="505600"/>
            <a:ext cx="8642351" cy="455206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3" name="Fließtext dreispaltig"/>
          <p:cNvSpPr>
            <a:spLocks noGrp="1"/>
          </p:cNvSpPr>
          <p:nvPr>
            <p:ph idx="1" hasCustomPrompt="1"/>
          </p:nvPr>
        </p:nvSpPr>
        <p:spPr/>
        <p:txBody>
          <a:bodyPr numCol="3" spcCol="180000"/>
          <a:lstStyle>
            <a:lvl1pPr marL="180000" indent="-180000">
              <a:buFont typeface="Arial" panose="020B0604020202020204" pitchFamily="34" charset="0"/>
              <a:buChar char="•"/>
              <a:defRPr/>
            </a:lvl1pPr>
          </a:lstStyle>
          <a:p>
            <a:r>
              <a:rPr lang="en-US" noProof="0"/>
              <a:t>Click to edit text (three columns) </a:t>
            </a:r>
          </a:p>
        </p:txBody>
      </p:sp>
      <p:sp>
        <p:nvSpPr>
          <p:cNvPr id="12" name="Dreieck">
            <a:extLst>
              <a:ext uri="{FF2B5EF4-FFF2-40B4-BE49-F238E27FC236}">
                <a16:creationId xmlns:a16="http://schemas.microsoft.com/office/drawing/2014/main" id="{65C98B9D-861C-1AF3-2D01-99AA13C46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24302" y="3919597"/>
            <a:ext cx="176212" cy="382588"/>
          </a:xfrm>
          <a:ln w="0">
            <a:solidFill>
              <a:schemeClr val="bg1"/>
            </a:solidFill>
          </a:ln>
        </p:spPr>
        <p:txBody>
          <a:bodyPr/>
          <a:lstStyle>
            <a:lvl1pPr marL="0" indent="0">
              <a:buFontTx/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►</a:t>
            </a:r>
          </a:p>
        </p:txBody>
      </p:sp>
      <p:sp>
        <p:nvSpPr>
          <p:cNvPr id="9" name="Fazit, Reminder">
            <a:extLst>
              <a:ext uri="{FF2B5EF4-FFF2-40B4-BE49-F238E27FC236}">
                <a16:creationId xmlns:a16="http://schemas.microsoft.com/office/drawing/2014/main" id="{2779BEE9-6404-9BC7-A082-ECC11B25C1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1848" y="3953988"/>
            <a:ext cx="8353620" cy="524161"/>
          </a:xfrm>
        </p:spPr>
        <p:txBody>
          <a:bodyPr/>
          <a:lstStyle>
            <a:lvl1pPr marL="0" marR="0" indent="0" algn="l" defTabSz="1800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None/>
              <a:tabLst>
                <a:tab pos="180000" algn="l"/>
              </a:tabLst>
              <a:defRPr>
                <a:solidFill>
                  <a:schemeClr val="accent1"/>
                </a:solidFill>
              </a:defRPr>
            </a:lvl1pPr>
          </a:lstStyle>
          <a:p>
            <a:r>
              <a:rPr lang="en-US" sz="1650" noProof="0"/>
              <a:t>Click to edit conclusion (optional)</a:t>
            </a:r>
          </a:p>
        </p:txBody>
      </p:sp>
      <p:sp>
        <p:nvSpPr>
          <p:cNvPr id="5" name="Name, Organisation, Bezeichnung der Präsentation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Joshua Althüser, AG </a:t>
            </a:r>
            <a:r>
              <a:rPr lang="en-US" dirty="0" err="1"/>
              <a:t>Uhrig</a:t>
            </a:r>
            <a:endParaRPr lang="en-US" dirty="0"/>
          </a:p>
        </p:txBody>
      </p:sp>
      <p:sp>
        <p:nvSpPr>
          <p:cNvPr id="4" name="Datum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A8037-ABF0-3242-9CE4-5ED6BC7C9E18}" type="datetime1">
              <a:rPr lang="de-DE" noProof="0" smtClean="0"/>
              <a:t>07.04.2024</a:t>
            </a:fld>
            <a:endParaRPr lang="en-US" noProof="0"/>
          </a:p>
        </p:txBody>
      </p:sp>
      <p:sp>
        <p:nvSpPr>
          <p:cNvPr id="6" name="Seitenzahl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0CCE7-EF75-7941-BDED-F059478210DA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364260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5 Heading + text 2-column + leg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Folie 4"/>
          <p:cNvSpPr>
            <a:spLocks noGrp="1"/>
          </p:cNvSpPr>
          <p:nvPr>
            <p:ph type="title" hasCustomPrompt="1"/>
          </p:nvPr>
        </p:nvSpPr>
        <p:spPr>
          <a:xfrm>
            <a:off x="250825" y="505600"/>
            <a:ext cx="8642351" cy="455206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noProof="0" dirty="0"/>
              <a:t>Click to edit title</a:t>
            </a:r>
          </a:p>
        </p:txBody>
      </p:sp>
      <p:sp>
        <p:nvSpPr>
          <p:cNvPr id="3" name="Fließtext zweispaltig"/>
          <p:cNvSpPr>
            <a:spLocks noGrp="1"/>
          </p:cNvSpPr>
          <p:nvPr>
            <p:ph idx="1" hasCustomPrompt="1"/>
          </p:nvPr>
        </p:nvSpPr>
        <p:spPr/>
        <p:txBody>
          <a:bodyPr numCol="2" spcCol="180000"/>
          <a:lstStyle>
            <a:lvl1pPr marL="180000" indent="-180000">
              <a:buFont typeface="Arial" panose="020B0604020202020204" pitchFamily="34" charset="0"/>
              <a:buChar char="•"/>
              <a:defRPr/>
            </a:lvl1pPr>
          </a:lstStyle>
          <a:p>
            <a:r>
              <a:rPr lang="en-US" noProof="0"/>
              <a:t>Click to edit text (two columns)</a:t>
            </a:r>
          </a:p>
        </p:txBody>
      </p:sp>
      <p:sp>
        <p:nvSpPr>
          <p:cNvPr id="12" name="Dreieck">
            <a:extLst>
              <a:ext uri="{FF2B5EF4-FFF2-40B4-BE49-F238E27FC236}">
                <a16:creationId xmlns:a16="http://schemas.microsoft.com/office/drawing/2014/main" id="{7C02F895-38F9-2EFD-5C8A-F0E2B0662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24302" y="3919597"/>
            <a:ext cx="176212" cy="382588"/>
          </a:xfrm>
          <a:ln w="0">
            <a:solidFill>
              <a:schemeClr val="bg1"/>
            </a:solidFill>
          </a:ln>
        </p:spPr>
        <p:txBody>
          <a:bodyPr/>
          <a:lstStyle>
            <a:lvl1pPr marL="0" indent="0">
              <a:buFontTx/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►</a:t>
            </a:r>
          </a:p>
        </p:txBody>
      </p:sp>
      <p:sp>
        <p:nvSpPr>
          <p:cNvPr id="10" name="Fazit, Reminder">
            <a:extLst>
              <a:ext uri="{FF2B5EF4-FFF2-40B4-BE49-F238E27FC236}">
                <a16:creationId xmlns:a16="http://schemas.microsoft.com/office/drawing/2014/main" id="{E21B2F54-E45B-29AF-4EC2-C5DE0D12E4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1848" y="3953988"/>
            <a:ext cx="6181990" cy="524161"/>
          </a:xfrm>
        </p:spPr>
        <p:txBody>
          <a:bodyPr/>
          <a:lstStyle>
            <a:lvl1pPr marL="0" marR="0" indent="0" algn="l" defTabSz="1800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None/>
              <a:tabLst>
                <a:tab pos="180000" algn="l"/>
              </a:tabLst>
              <a:defRPr>
                <a:solidFill>
                  <a:schemeClr val="accent1"/>
                </a:solidFill>
              </a:defRPr>
            </a:lvl1pPr>
          </a:lstStyle>
          <a:p>
            <a:r>
              <a:rPr lang="en-US" sz="1650" noProof="0"/>
              <a:t>Click to edit conclusion (optional)</a:t>
            </a:r>
          </a:p>
        </p:txBody>
      </p:sp>
      <p:sp>
        <p:nvSpPr>
          <p:cNvPr id="9" name="Legende">
            <a:extLst>
              <a:ext uri="{FF2B5EF4-FFF2-40B4-BE49-F238E27FC236}">
                <a16:creationId xmlns:a16="http://schemas.microsoft.com/office/drawing/2014/main" id="{3DDBEBC6-3A33-6396-D76C-7BBF1002FC7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805586" y="3435846"/>
            <a:ext cx="2087588" cy="936129"/>
          </a:xfrm>
          <a:solidFill>
            <a:schemeClr val="accent5">
              <a:lumMod val="40000"/>
              <a:lumOff val="60000"/>
            </a:schemeClr>
          </a:solidFill>
        </p:spPr>
        <p:txBody>
          <a:bodyPr lIns="72000" tIns="72000" bIns="72000"/>
          <a:lstStyle>
            <a:lvl1pPr marL="0" indent="0">
              <a:buFontTx/>
              <a:buNone/>
              <a:defRPr sz="1000" b="0" i="0" baseline="0"/>
            </a:lvl1pPr>
            <a:lvl2pPr marL="228600" indent="-228600">
              <a:buClr>
                <a:schemeClr val="tx1"/>
              </a:buClr>
              <a:buFont typeface="+mj-lt"/>
              <a:buAutoNum type="arabicPeriod"/>
              <a:defRPr sz="1000"/>
            </a:lvl2pPr>
            <a:lvl3pPr marL="228600" indent="-228600">
              <a:buClr>
                <a:schemeClr val="tx1"/>
              </a:buClr>
              <a:buFont typeface="+mj-lt"/>
              <a:buAutoNum type="arabicPeriod"/>
              <a:defRPr sz="1000"/>
            </a:lvl3pPr>
            <a:lvl4pPr marL="228600" indent="-228600">
              <a:buClr>
                <a:schemeClr val="tx1"/>
              </a:buClr>
              <a:buFont typeface="+mj-lt"/>
              <a:buAutoNum type="arabicPeriod"/>
              <a:defRPr sz="1000"/>
            </a:lvl4pPr>
            <a:lvl5pPr marL="228600" indent="-228600">
              <a:buClr>
                <a:schemeClr val="tx1"/>
              </a:buClr>
              <a:buFont typeface="+mj-lt"/>
              <a:buAutoNum type="arabicPeriod"/>
              <a:defRPr sz="1000"/>
            </a:lvl5pPr>
          </a:lstStyle>
          <a:p>
            <a:pPr defTabSz="0">
              <a:spcBef>
                <a:spcPts val="0"/>
              </a:spcBef>
              <a:buClr>
                <a:schemeClr val="tx1"/>
              </a:buClr>
              <a:tabLst>
                <a:tab pos="180000" algn="l"/>
              </a:tabLst>
            </a:pPr>
            <a:r>
              <a:rPr lang="en-US" noProof="0"/>
              <a:t>Click to edit legend</a:t>
            </a:r>
          </a:p>
        </p:txBody>
      </p:sp>
      <p:sp>
        <p:nvSpPr>
          <p:cNvPr id="5" name="Name, Organisation, Bezeichnung der Präsentation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Joshua Althüser, AG </a:t>
            </a:r>
            <a:r>
              <a:rPr lang="en-US" dirty="0" err="1"/>
              <a:t>Uhrig</a:t>
            </a:r>
            <a:endParaRPr lang="en-US" dirty="0"/>
          </a:p>
        </p:txBody>
      </p:sp>
      <p:sp>
        <p:nvSpPr>
          <p:cNvPr id="4" name="Datum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59DBF-3254-744D-B632-B64CEC91DF47}" type="datetime1">
              <a:rPr lang="de-DE" noProof="0" smtClean="0"/>
              <a:t>07.04.2024</a:t>
            </a:fld>
            <a:endParaRPr lang="en-US" noProof="0"/>
          </a:p>
        </p:txBody>
      </p:sp>
      <p:sp>
        <p:nvSpPr>
          <p:cNvPr id="6" name="Seitenzahl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0CCE7-EF75-7941-BDED-F059478210DA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545596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6 Heading + subheading + text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Folie 5"/>
          <p:cNvSpPr>
            <a:spLocks noGrp="1"/>
          </p:cNvSpPr>
          <p:nvPr>
            <p:ph type="title" hasCustomPrompt="1"/>
          </p:nvPr>
        </p:nvSpPr>
        <p:spPr>
          <a:xfrm>
            <a:off x="250825" y="505600"/>
            <a:ext cx="8642351" cy="455206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10" name="Unterzeile">
            <a:extLst>
              <a:ext uri="{FF2B5EF4-FFF2-40B4-BE49-F238E27FC236}">
                <a16:creationId xmlns:a16="http://schemas.microsoft.com/office/drawing/2014/main" id="{53A08AA7-C841-B5B1-CB79-6EB012F3D47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3576" y="1016714"/>
            <a:ext cx="8629598" cy="66675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50"/>
            </a:lvl1pPr>
            <a:lvl2pPr marL="0" indent="0">
              <a:buNone/>
              <a:defRPr sz="1850"/>
            </a:lvl2pPr>
            <a:lvl3pPr marL="0" indent="0">
              <a:buNone/>
              <a:defRPr sz="1850"/>
            </a:lvl3pPr>
            <a:lvl4pPr marL="0" indent="0">
              <a:buNone/>
              <a:defRPr sz="1850"/>
            </a:lvl4pPr>
            <a:lvl5pPr marL="0" indent="0">
              <a:buNone/>
              <a:defRPr sz="1850"/>
            </a:lvl5pPr>
          </a:lstStyle>
          <a:p>
            <a:pPr lvl="0"/>
            <a:r>
              <a:rPr lang="en-US" noProof="0"/>
              <a:t>Click to edit subline (one or two lines)</a:t>
            </a:r>
          </a:p>
        </p:txBody>
      </p:sp>
      <p:sp>
        <p:nvSpPr>
          <p:cNvPr id="3" name="Fließtext zweispaltig"/>
          <p:cNvSpPr>
            <a:spLocks noGrp="1"/>
          </p:cNvSpPr>
          <p:nvPr>
            <p:ph idx="1" hasCustomPrompt="1"/>
          </p:nvPr>
        </p:nvSpPr>
        <p:spPr>
          <a:xfrm>
            <a:off x="250825" y="1836234"/>
            <a:ext cx="8642350" cy="1710703"/>
          </a:xfrm>
        </p:spPr>
        <p:txBody>
          <a:bodyPr numCol="2" spcCol="180000"/>
          <a:lstStyle>
            <a:lvl1pPr marL="180000" indent="-180000">
              <a:buFont typeface="Arial" panose="020B0604020202020204" pitchFamily="34" charset="0"/>
              <a:buChar char="•"/>
              <a:defRPr/>
            </a:lvl1pPr>
          </a:lstStyle>
          <a:p>
            <a:r>
              <a:rPr lang="en-US" noProof="0"/>
              <a:t>Click to edit text (two columns)</a:t>
            </a:r>
          </a:p>
        </p:txBody>
      </p:sp>
      <p:sp>
        <p:nvSpPr>
          <p:cNvPr id="12" name="Dreieck">
            <a:extLst>
              <a:ext uri="{FF2B5EF4-FFF2-40B4-BE49-F238E27FC236}">
                <a16:creationId xmlns:a16="http://schemas.microsoft.com/office/drawing/2014/main" id="{8DB795B7-B16C-1217-B2CE-9EDBB3078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24302" y="3919597"/>
            <a:ext cx="176212" cy="382588"/>
          </a:xfrm>
          <a:ln w="0">
            <a:solidFill>
              <a:schemeClr val="bg1"/>
            </a:solidFill>
          </a:ln>
        </p:spPr>
        <p:txBody>
          <a:bodyPr/>
          <a:lstStyle>
            <a:lvl1pPr marL="0" indent="0">
              <a:buFontTx/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►</a:t>
            </a:r>
          </a:p>
        </p:txBody>
      </p:sp>
      <p:sp>
        <p:nvSpPr>
          <p:cNvPr id="9" name="Fazit, Reminder">
            <a:extLst>
              <a:ext uri="{FF2B5EF4-FFF2-40B4-BE49-F238E27FC236}">
                <a16:creationId xmlns:a16="http://schemas.microsoft.com/office/drawing/2014/main" id="{4D7E2DF0-EC21-B7B6-954A-A95C8467D8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1848" y="3953988"/>
            <a:ext cx="8353620" cy="524161"/>
          </a:xfrm>
        </p:spPr>
        <p:txBody>
          <a:bodyPr/>
          <a:lstStyle>
            <a:lvl1pPr marL="0" marR="0" indent="0" algn="l" defTabSz="1800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None/>
              <a:tabLst>
                <a:tab pos="180000" algn="l"/>
              </a:tabLst>
              <a:defRPr>
                <a:solidFill>
                  <a:schemeClr val="accent1"/>
                </a:solidFill>
              </a:defRPr>
            </a:lvl1pPr>
          </a:lstStyle>
          <a:p>
            <a:r>
              <a:rPr lang="en-US" sz="1650" noProof="0"/>
              <a:t>Click to edit conclusion (optional)</a:t>
            </a:r>
          </a:p>
        </p:txBody>
      </p:sp>
      <p:sp>
        <p:nvSpPr>
          <p:cNvPr id="5" name="Name, Organisation, Bezeichnung der Präsentation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Joshua Althüser, AG </a:t>
            </a:r>
            <a:r>
              <a:rPr lang="en-US" dirty="0" err="1"/>
              <a:t>Uhrig</a:t>
            </a:r>
            <a:endParaRPr lang="en-US" dirty="0"/>
          </a:p>
        </p:txBody>
      </p:sp>
      <p:sp>
        <p:nvSpPr>
          <p:cNvPr id="4" name="Datum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AFAFA-5554-AF46-BD0B-679A3D7F34A6}" type="datetime1">
              <a:rPr lang="de-DE" noProof="0" smtClean="0"/>
              <a:t>07.04.2024</a:t>
            </a:fld>
            <a:endParaRPr lang="en-US" noProof="0"/>
          </a:p>
        </p:txBody>
      </p:sp>
      <p:sp>
        <p:nvSpPr>
          <p:cNvPr id="6" name="Seitenzahl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0CCE7-EF75-7941-BDED-F059478210DA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653806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114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7 Heading 2-li + subheading + text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Folie 6"/>
          <p:cNvSpPr>
            <a:spLocks noGrp="1"/>
          </p:cNvSpPr>
          <p:nvPr>
            <p:ph type="title" hasCustomPrompt="1"/>
          </p:nvPr>
        </p:nvSpPr>
        <p:spPr>
          <a:xfrm>
            <a:off x="250825" y="505599"/>
            <a:ext cx="8642351" cy="807901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noProof="0"/>
              <a:t>Click to edit title (one or two lines)</a:t>
            </a:r>
          </a:p>
        </p:txBody>
      </p:sp>
      <p:sp>
        <p:nvSpPr>
          <p:cNvPr id="10" name="Unterzeile">
            <a:extLst>
              <a:ext uri="{FF2B5EF4-FFF2-40B4-BE49-F238E27FC236}">
                <a16:creationId xmlns:a16="http://schemas.microsoft.com/office/drawing/2014/main" id="{53A08AA7-C841-B5B1-CB79-6EB012F3D47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0825" y="1411196"/>
            <a:ext cx="8629598" cy="722404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850"/>
            </a:lvl1pPr>
            <a:lvl2pPr marL="0" indent="0">
              <a:buNone/>
              <a:defRPr sz="1850"/>
            </a:lvl2pPr>
            <a:lvl3pPr marL="0" indent="0">
              <a:buNone/>
              <a:defRPr sz="1850"/>
            </a:lvl3pPr>
            <a:lvl4pPr marL="0" indent="0">
              <a:buNone/>
              <a:defRPr sz="1850"/>
            </a:lvl4pPr>
            <a:lvl5pPr marL="0" indent="0">
              <a:buNone/>
              <a:defRPr sz="1850"/>
            </a:lvl5pPr>
          </a:lstStyle>
          <a:p>
            <a:pPr lvl="0"/>
            <a:r>
              <a:rPr lang="en-US" noProof="0"/>
              <a:t>Click to edit subline (one or two lines)</a:t>
            </a:r>
          </a:p>
        </p:txBody>
      </p:sp>
      <p:sp>
        <p:nvSpPr>
          <p:cNvPr id="3" name="Fließtext zweispaltig"/>
          <p:cNvSpPr>
            <a:spLocks noGrp="1"/>
          </p:cNvSpPr>
          <p:nvPr>
            <p:ph idx="1" hasCustomPrompt="1"/>
          </p:nvPr>
        </p:nvSpPr>
        <p:spPr>
          <a:xfrm>
            <a:off x="250825" y="2230243"/>
            <a:ext cx="8642350" cy="1494032"/>
          </a:xfrm>
        </p:spPr>
        <p:txBody>
          <a:bodyPr numCol="2" spcCol="180000"/>
          <a:lstStyle>
            <a:lvl1pPr marL="180000" indent="-180000">
              <a:buFont typeface="Arial" panose="020B0604020202020204" pitchFamily="34" charset="0"/>
              <a:buChar char="•"/>
              <a:defRPr/>
            </a:lvl1pPr>
          </a:lstStyle>
          <a:p>
            <a:r>
              <a:rPr lang="en-US" noProof="0" dirty="0"/>
              <a:t>Click to edit text (two columns)</a:t>
            </a:r>
          </a:p>
        </p:txBody>
      </p:sp>
      <p:sp>
        <p:nvSpPr>
          <p:cNvPr id="12" name="Dreieck">
            <a:extLst>
              <a:ext uri="{FF2B5EF4-FFF2-40B4-BE49-F238E27FC236}">
                <a16:creationId xmlns:a16="http://schemas.microsoft.com/office/drawing/2014/main" id="{374D9D41-5D4B-9032-CCEA-B623C231F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24302" y="3919597"/>
            <a:ext cx="176212" cy="382588"/>
          </a:xfrm>
          <a:ln w="0">
            <a:solidFill>
              <a:schemeClr val="bg1"/>
            </a:solidFill>
          </a:ln>
        </p:spPr>
        <p:txBody>
          <a:bodyPr/>
          <a:lstStyle>
            <a:lvl1pPr marL="0" indent="0">
              <a:buFontTx/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 dirty="0"/>
              <a:t>►</a:t>
            </a:r>
          </a:p>
        </p:txBody>
      </p:sp>
      <p:sp>
        <p:nvSpPr>
          <p:cNvPr id="9" name="Fazit, Reminder">
            <a:extLst>
              <a:ext uri="{FF2B5EF4-FFF2-40B4-BE49-F238E27FC236}">
                <a16:creationId xmlns:a16="http://schemas.microsoft.com/office/drawing/2014/main" id="{018A0D05-D34C-EBFA-093C-0AB9547BAF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1848" y="3953988"/>
            <a:ext cx="8353620" cy="524161"/>
          </a:xfrm>
        </p:spPr>
        <p:txBody>
          <a:bodyPr/>
          <a:lstStyle>
            <a:lvl1pPr marL="0" marR="0" indent="0" algn="l" defTabSz="1800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Tx/>
              <a:buNone/>
              <a:tabLst>
                <a:tab pos="180000" algn="l"/>
              </a:tabLst>
              <a:defRPr>
                <a:solidFill>
                  <a:schemeClr val="accent1"/>
                </a:solidFill>
              </a:defRPr>
            </a:lvl1pPr>
          </a:lstStyle>
          <a:p>
            <a:r>
              <a:rPr lang="en-US" sz="1650" noProof="0"/>
              <a:t>Click to edit conclusion (optional)</a:t>
            </a:r>
          </a:p>
        </p:txBody>
      </p:sp>
      <p:sp>
        <p:nvSpPr>
          <p:cNvPr id="5" name="Name, Organisation, Bezeichnung der Präsentation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/>
              <a:t>Joshua Althüser, AG </a:t>
            </a:r>
            <a:r>
              <a:rPr lang="en-US" dirty="0" err="1"/>
              <a:t>Uhrig</a:t>
            </a:r>
            <a:endParaRPr lang="en-US" dirty="0"/>
          </a:p>
        </p:txBody>
      </p:sp>
      <p:sp>
        <p:nvSpPr>
          <p:cNvPr id="4" name="Datum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245B1-84F8-5A41-BCBF-2A3CB38F530F}" type="datetime1">
              <a:rPr lang="de-DE" noProof="0" smtClean="0"/>
              <a:t>07.04.2024</a:t>
            </a:fld>
            <a:endParaRPr lang="en-US" noProof="0"/>
          </a:p>
        </p:txBody>
      </p:sp>
      <p:sp>
        <p:nvSpPr>
          <p:cNvPr id="6" name="Seitenzahl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0CCE7-EF75-7941-BDED-F059478210DA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76495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608">
          <p15:clr>
            <a:srgbClr val="FBAE40"/>
          </p15:clr>
        </p15:guide>
        <p15:guide id="5" orient="horz" pos="1394" userDrawn="1">
          <p15:clr>
            <a:srgbClr val="FBAE40"/>
          </p15:clr>
        </p15:guide>
        <p15:guide id="7" orient="horz" pos="883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Platzhalter"/>
          <p:cNvSpPr>
            <a:spLocks noGrp="1"/>
          </p:cNvSpPr>
          <p:nvPr>
            <p:ph type="title"/>
          </p:nvPr>
        </p:nvSpPr>
        <p:spPr>
          <a:xfrm>
            <a:off x="250825" y="508305"/>
            <a:ext cx="8642351" cy="455206"/>
          </a:xfrm>
          <a:prstGeom prst="rect">
            <a:avLst/>
          </a:prstGeom>
        </p:spPr>
        <p:txBody>
          <a:bodyPr vert="horz" lIns="0" tIns="0" rIns="72000" bIns="0" rtlCol="0" anchor="t" anchorCtr="0">
            <a:normAutofit/>
          </a:bodyPr>
          <a:lstStyle/>
          <a:p>
            <a:r>
              <a:rPr lang="en-US" noProof="0" dirty="0"/>
              <a:t>Title of the slide</a:t>
            </a:r>
          </a:p>
        </p:txBody>
      </p:sp>
      <p:sp>
        <p:nvSpPr>
          <p:cNvPr id="3" name="Fließtext Platzhalter"/>
          <p:cNvSpPr>
            <a:spLocks noGrp="1"/>
          </p:cNvSpPr>
          <p:nvPr>
            <p:ph type="body" idx="1"/>
          </p:nvPr>
        </p:nvSpPr>
        <p:spPr>
          <a:xfrm>
            <a:off x="250825" y="1060450"/>
            <a:ext cx="8642350" cy="2486487"/>
          </a:xfrm>
          <a:prstGeom prst="rect">
            <a:avLst/>
          </a:prstGeom>
          <a:noFill/>
        </p:spPr>
        <p:txBody>
          <a:bodyPr vert="horz" lIns="0" tIns="0" rIns="72000" bIns="0" rtlCol="0">
            <a:noAutofit/>
          </a:bodyPr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 dirty="0"/>
          </a:p>
        </p:txBody>
      </p:sp>
      <p:sp>
        <p:nvSpPr>
          <p:cNvPr id="5" name="Name, Organisation, Bezeichnung der Präsentation Platzhalter"/>
          <p:cNvSpPr>
            <a:spLocks noGrp="1"/>
          </p:cNvSpPr>
          <p:nvPr>
            <p:ph type="ftr" sz="quarter" idx="3"/>
          </p:nvPr>
        </p:nvSpPr>
        <p:spPr>
          <a:xfrm>
            <a:off x="2612406" y="4556298"/>
            <a:ext cx="4805038" cy="524171"/>
          </a:xfrm>
          <a:prstGeom prst="rect">
            <a:avLst/>
          </a:prstGeom>
        </p:spPr>
        <p:txBody>
          <a:bodyPr vert="horz" lIns="0" tIns="90000" rIns="0" bIns="0" rtlCol="0" anchor="t" anchorCtr="0"/>
          <a:lstStyle>
            <a:lvl1pPr algn="r">
              <a:defRPr sz="1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Joshua Althüser, AG </a:t>
            </a:r>
            <a:r>
              <a:rPr lang="en-US" dirty="0" err="1"/>
              <a:t>Uhrig</a:t>
            </a:r>
            <a:endParaRPr lang="en-US" dirty="0"/>
          </a:p>
        </p:txBody>
      </p:sp>
      <p:sp>
        <p:nvSpPr>
          <p:cNvPr id="4" name="Datum Platzhalter"/>
          <p:cNvSpPr>
            <a:spLocks noGrp="1"/>
          </p:cNvSpPr>
          <p:nvPr>
            <p:ph type="dt" sz="half" idx="2"/>
          </p:nvPr>
        </p:nvSpPr>
        <p:spPr>
          <a:xfrm>
            <a:off x="7458716" y="4556298"/>
            <a:ext cx="1001072" cy="524167"/>
          </a:xfrm>
          <a:prstGeom prst="rect">
            <a:avLst/>
          </a:prstGeom>
        </p:spPr>
        <p:txBody>
          <a:bodyPr vert="horz" lIns="0" tIns="90000" rIns="0" bIns="0" rtlCol="0" anchor="t" anchorCtr="0"/>
          <a:lstStyle>
            <a:lvl1pPr algn="r">
              <a:defRPr sz="1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AB4683C-AC6B-2949-9619-FEBC2021CE5F}" type="datetime1">
              <a:rPr lang="de-DE" noProof="0" smtClean="0"/>
              <a:t>07.04.2024</a:t>
            </a:fld>
            <a:endParaRPr lang="en-US" noProof="0" dirty="0"/>
          </a:p>
        </p:txBody>
      </p:sp>
      <p:sp>
        <p:nvSpPr>
          <p:cNvPr id="6" name="Seitenzahl Platzhalter"/>
          <p:cNvSpPr>
            <a:spLocks noGrp="1"/>
          </p:cNvSpPr>
          <p:nvPr>
            <p:ph type="sldNum" sz="quarter" idx="4"/>
          </p:nvPr>
        </p:nvSpPr>
        <p:spPr>
          <a:xfrm>
            <a:off x="8493270" y="4556298"/>
            <a:ext cx="392198" cy="524161"/>
          </a:xfrm>
          <a:prstGeom prst="rect">
            <a:avLst/>
          </a:prstGeom>
        </p:spPr>
        <p:txBody>
          <a:bodyPr vert="horz" lIns="0" tIns="90000" rIns="0" bIns="0" rtlCol="0" anchor="t" anchorCtr="0"/>
          <a:lstStyle>
            <a:lvl1pPr algn="r">
              <a:defRPr sz="1100" b="1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FD0CCE7-EF75-7941-BDED-F059478210DA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11" name="grüne Linie" descr="Grüne Linie zur optischen Trennung von Inhalt und Fußzeile">
            <a:extLst>
              <a:ext uri="{FF2B5EF4-FFF2-40B4-BE49-F238E27FC236}">
                <a16:creationId xmlns:a16="http://schemas.microsoft.com/office/drawing/2014/main" id="{8470B38C-0A26-2903-831D-6B17ED7C49AA}"/>
              </a:ext>
            </a:extLst>
          </p:cNvPr>
          <p:cNvCxnSpPr/>
          <p:nvPr userDrawn="1"/>
        </p:nvCxnSpPr>
        <p:spPr>
          <a:xfrm>
            <a:off x="0" y="4522766"/>
            <a:ext cx="9144000" cy="0"/>
          </a:xfrm>
          <a:prstGeom prst="line">
            <a:avLst/>
          </a:prstGeom>
          <a:ln w="12700">
            <a:solidFill>
              <a:srgbClr val="84B819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7" name="Grafik 6" descr="Logo, TU Dortmund University">
            <a:extLst>
              <a:ext uri="{FF2B5EF4-FFF2-40B4-BE49-F238E27FC236}">
                <a16:creationId xmlns:a16="http://schemas.microsoft.com/office/drawing/2014/main" id="{96CD5E17-EAF6-A342-9677-DD65D1C064AB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83" y="4613653"/>
            <a:ext cx="1224781" cy="37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990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3" r:id="rId3"/>
    <p:sldLayoutId id="2147483662" r:id="rId4"/>
    <p:sldLayoutId id="2147483686" r:id="rId5"/>
    <p:sldLayoutId id="2147483675" r:id="rId6"/>
    <p:sldLayoutId id="2147483674" r:id="rId7"/>
    <p:sldLayoutId id="2147483676" r:id="rId8"/>
    <p:sldLayoutId id="2147483677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80000" indent="-180000" algn="l" defTabSz="180000" rtl="0" eaLnBrk="1" latinLnBrk="0" hangingPunct="1">
        <a:lnSpc>
          <a:spcPct val="100000"/>
        </a:lnSpc>
        <a:spcBef>
          <a:spcPts val="0"/>
        </a:spcBef>
        <a:buClr>
          <a:schemeClr val="accent1"/>
        </a:buClr>
        <a:buSzPct val="100000"/>
        <a:buFont typeface="Arial" panose="020B0604020202020204" pitchFamily="34" charset="0"/>
        <a:buChar char="•"/>
        <a:tabLst>
          <a:tab pos="180000" algn="l"/>
        </a:tabLst>
        <a:defRPr sz="165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80000" indent="-180000" algn="l" defTabSz="180000" rtl="0" eaLnBrk="1" latinLnBrk="0" hangingPunct="1">
        <a:lnSpc>
          <a:spcPct val="100000"/>
        </a:lnSpc>
        <a:spcBef>
          <a:spcPts val="0"/>
        </a:spcBef>
        <a:buClr>
          <a:schemeClr val="accent1"/>
        </a:buClr>
        <a:buSzPct val="100000"/>
        <a:buFont typeface="Arial" panose="020B0604020202020204" pitchFamily="34" charset="0"/>
        <a:buChar char="•"/>
        <a:tabLst>
          <a:tab pos="180000" algn="l"/>
        </a:tabLst>
        <a:defRPr sz="165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80000" indent="-180000" algn="l" defTabSz="180000" rtl="0" eaLnBrk="1" latinLnBrk="0" hangingPunct="1">
        <a:lnSpc>
          <a:spcPct val="100000"/>
        </a:lnSpc>
        <a:spcBef>
          <a:spcPts val="0"/>
        </a:spcBef>
        <a:buClr>
          <a:schemeClr val="accent1"/>
        </a:buClr>
        <a:buSzPct val="100000"/>
        <a:buFont typeface="Arial" panose="020B0604020202020204" pitchFamily="34" charset="0"/>
        <a:buChar char="•"/>
        <a:tabLst>
          <a:tab pos="180000" algn="l"/>
        </a:tabLst>
        <a:defRPr sz="165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80000" indent="-180000" algn="l" defTabSz="180000" rtl="0" eaLnBrk="1" latinLnBrk="0" hangingPunct="1">
        <a:lnSpc>
          <a:spcPct val="100000"/>
        </a:lnSpc>
        <a:spcBef>
          <a:spcPts val="0"/>
        </a:spcBef>
        <a:buClr>
          <a:schemeClr val="accent1"/>
        </a:buClr>
        <a:buSzPct val="100000"/>
        <a:buFont typeface="Arial" panose="020B0604020202020204" pitchFamily="34" charset="0"/>
        <a:buChar char="•"/>
        <a:tabLst>
          <a:tab pos="180000" algn="l"/>
        </a:tabLst>
        <a:defRPr sz="165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0000" indent="-180000" algn="l" defTabSz="180000" rtl="0" eaLnBrk="1" latinLnBrk="0" hangingPunct="1">
        <a:lnSpc>
          <a:spcPct val="100000"/>
        </a:lnSpc>
        <a:spcBef>
          <a:spcPts val="0"/>
        </a:spcBef>
        <a:buClr>
          <a:schemeClr val="accent1"/>
        </a:buClr>
        <a:buSzPct val="100000"/>
        <a:buFont typeface="Arial" panose="020B0604020202020204" pitchFamily="34" charset="0"/>
        <a:buChar char="•"/>
        <a:tabLst>
          <a:tab pos="180000" algn="l"/>
        </a:tabLst>
        <a:defRPr sz="165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4" userDrawn="1">
          <p15:clr>
            <a:srgbClr val="F26B43"/>
          </p15:clr>
        </p15:guide>
        <p15:guide id="3" orient="horz" pos="2845" userDrawn="1">
          <p15:clr>
            <a:srgbClr val="F26B43"/>
          </p15:clr>
        </p15:guide>
        <p15:guide id="4" pos="158" userDrawn="1">
          <p15:clr>
            <a:srgbClr val="F26B43"/>
          </p15:clr>
        </p15:guide>
        <p15:guide id="7" pos="5329" userDrawn="1">
          <p15:clr>
            <a:srgbClr val="F26B43"/>
          </p15:clr>
        </p15:guide>
        <p15:guide id="8" pos="5602" userDrawn="1">
          <p15:clr>
            <a:srgbClr val="F26B43"/>
          </p15:clr>
        </p15:guide>
        <p15:guide id="10" orient="horz" pos="2233" userDrawn="1">
          <p15:clr>
            <a:srgbClr val="F26B43"/>
          </p15:clr>
        </p15:guide>
        <p15:guide id="11" orient="horz" pos="2346" userDrawn="1">
          <p15:clr>
            <a:srgbClr val="F26B43"/>
          </p15:clr>
        </p15:guide>
        <p15:guide id="12" orient="horz" pos="509" userDrawn="1">
          <p15:clr>
            <a:srgbClr val="F26B43"/>
          </p15:clr>
        </p15:guide>
        <p15:guide id="13" orient="horz" pos="668" userDrawn="1">
          <p15:clr>
            <a:srgbClr val="F26B43"/>
          </p15:clr>
        </p15:guide>
        <p15:guide id="15" orient="horz" pos="2743" userDrawn="1">
          <p15:clr>
            <a:srgbClr val="F26B43"/>
          </p15:clr>
        </p15:guide>
        <p15:guide id="16" orient="horz" pos="3013" userDrawn="1">
          <p15:clr>
            <a:srgbClr val="F26B43"/>
          </p15:clr>
        </p15:guide>
        <p15:guide id="17" pos="46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80.xml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26" Type="http://schemas.openxmlformats.org/officeDocument/2006/relationships/tags" Target="../tags/tag27.xml"/><Relationship Id="rId39" Type="http://schemas.openxmlformats.org/officeDocument/2006/relationships/tags" Target="../tags/tag40.xml"/><Relationship Id="rId21" Type="http://schemas.openxmlformats.org/officeDocument/2006/relationships/tags" Target="../tags/tag22.xml"/><Relationship Id="rId34" Type="http://schemas.openxmlformats.org/officeDocument/2006/relationships/tags" Target="../tags/tag35.xml"/><Relationship Id="rId42" Type="http://schemas.openxmlformats.org/officeDocument/2006/relationships/tags" Target="../tags/tag43.xml"/><Relationship Id="rId47" Type="http://schemas.openxmlformats.org/officeDocument/2006/relationships/tags" Target="../tags/tag48.xml"/><Relationship Id="rId50" Type="http://schemas.openxmlformats.org/officeDocument/2006/relationships/tags" Target="../tags/tag51.xml"/><Relationship Id="rId55" Type="http://schemas.openxmlformats.org/officeDocument/2006/relationships/tags" Target="../tags/tag56.xml"/><Relationship Id="rId63" Type="http://schemas.openxmlformats.org/officeDocument/2006/relationships/tags" Target="../tags/tag64.xml"/><Relationship Id="rId68" Type="http://schemas.openxmlformats.org/officeDocument/2006/relationships/slideLayout" Target="../slideLayouts/slideLayout3.xml"/><Relationship Id="rId7" Type="http://schemas.openxmlformats.org/officeDocument/2006/relationships/tags" Target="../tags/tag8.xml"/><Relationship Id="rId71" Type="http://schemas.openxmlformats.org/officeDocument/2006/relationships/image" Target="../media/image8.png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9" Type="http://schemas.openxmlformats.org/officeDocument/2006/relationships/tags" Target="../tags/tag30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24" Type="http://schemas.openxmlformats.org/officeDocument/2006/relationships/tags" Target="../tags/tag25.xml"/><Relationship Id="rId32" Type="http://schemas.openxmlformats.org/officeDocument/2006/relationships/tags" Target="../tags/tag33.xml"/><Relationship Id="rId37" Type="http://schemas.openxmlformats.org/officeDocument/2006/relationships/tags" Target="../tags/tag38.xml"/><Relationship Id="rId40" Type="http://schemas.openxmlformats.org/officeDocument/2006/relationships/tags" Target="../tags/tag41.xml"/><Relationship Id="rId45" Type="http://schemas.openxmlformats.org/officeDocument/2006/relationships/tags" Target="../tags/tag46.xml"/><Relationship Id="rId53" Type="http://schemas.openxmlformats.org/officeDocument/2006/relationships/tags" Target="../tags/tag54.xml"/><Relationship Id="rId58" Type="http://schemas.openxmlformats.org/officeDocument/2006/relationships/tags" Target="../tags/tag59.xml"/><Relationship Id="rId66" Type="http://schemas.openxmlformats.org/officeDocument/2006/relationships/tags" Target="../tags/tag67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tags" Target="../tags/tag24.xml"/><Relationship Id="rId28" Type="http://schemas.openxmlformats.org/officeDocument/2006/relationships/tags" Target="../tags/tag29.xml"/><Relationship Id="rId36" Type="http://schemas.openxmlformats.org/officeDocument/2006/relationships/tags" Target="../tags/tag37.xml"/><Relationship Id="rId49" Type="http://schemas.openxmlformats.org/officeDocument/2006/relationships/tags" Target="../tags/tag50.xml"/><Relationship Id="rId57" Type="http://schemas.openxmlformats.org/officeDocument/2006/relationships/tags" Target="../tags/tag58.xml"/><Relationship Id="rId61" Type="http://schemas.openxmlformats.org/officeDocument/2006/relationships/tags" Target="../tags/tag62.xml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31" Type="http://schemas.openxmlformats.org/officeDocument/2006/relationships/tags" Target="../tags/tag32.xml"/><Relationship Id="rId44" Type="http://schemas.openxmlformats.org/officeDocument/2006/relationships/tags" Target="../tags/tag45.xml"/><Relationship Id="rId52" Type="http://schemas.openxmlformats.org/officeDocument/2006/relationships/tags" Target="../tags/tag53.xml"/><Relationship Id="rId60" Type="http://schemas.openxmlformats.org/officeDocument/2006/relationships/tags" Target="../tags/tag61.xml"/><Relationship Id="rId65" Type="http://schemas.openxmlformats.org/officeDocument/2006/relationships/tags" Target="../tags/tag66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tags" Target="../tags/tag23.xml"/><Relationship Id="rId27" Type="http://schemas.openxmlformats.org/officeDocument/2006/relationships/tags" Target="../tags/tag28.xml"/><Relationship Id="rId30" Type="http://schemas.openxmlformats.org/officeDocument/2006/relationships/tags" Target="../tags/tag31.xml"/><Relationship Id="rId35" Type="http://schemas.openxmlformats.org/officeDocument/2006/relationships/tags" Target="../tags/tag36.xml"/><Relationship Id="rId43" Type="http://schemas.openxmlformats.org/officeDocument/2006/relationships/tags" Target="../tags/tag44.xml"/><Relationship Id="rId48" Type="http://schemas.openxmlformats.org/officeDocument/2006/relationships/tags" Target="../tags/tag49.xml"/><Relationship Id="rId56" Type="http://schemas.openxmlformats.org/officeDocument/2006/relationships/tags" Target="../tags/tag57.xml"/><Relationship Id="rId64" Type="http://schemas.openxmlformats.org/officeDocument/2006/relationships/tags" Target="../tags/tag65.xml"/><Relationship Id="rId69" Type="http://schemas.openxmlformats.org/officeDocument/2006/relationships/image" Target="../media/image6.png"/><Relationship Id="rId8" Type="http://schemas.openxmlformats.org/officeDocument/2006/relationships/tags" Target="../tags/tag9.xml"/><Relationship Id="rId51" Type="http://schemas.openxmlformats.org/officeDocument/2006/relationships/tags" Target="../tags/tag52.xml"/><Relationship Id="rId3" Type="http://schemas.openxmlformats.org/officeDocument/2006/relationships/tags" Target="../tags/tag4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5" Type="http://schemas.openxmlformats.org/officeDocument/2006/relationships/tags" Target="../tags/tag26.xml"/><Relationship Id="rId33" Type="http://schemas.openxmlformats.org/officeDocument/2006/relationships/tags" Target="../tags/tag34.xml"/><Relationship Id="rId38" Type="http://schemas.openxmlformats.org/officeDocument/2006/relationships/tags" Target="../tags/tag39.xml"/><Relationship Id="rId46" Type="http://schemas.openxmlformats.org/officeDocument/2006/relationships/tags" Target="../tags/tag47.xml"/><Relationship Id="rId59" Type="http://schemas.openxmlformats.org/officeDocument/2006/relationships/tags" Target="../tags/tag60.xml"/><Relationship Id="rId67" Type="http://schemas.openxmlformats.org/officeDocument/2006/relationships/tags" Target="../tags/tag68.xml"/><Relationship Id="rId20" Type="http://schemas.openxmlformats.org/officeDocument/2006/relationships/tags" Target="../tags/tag21.xml"/><Relationship Id="rId41" Type="http://schemas.openxmlformats.org/officeDocument/2006/relationships/tags" Target="../tags/tag42.xml"/><Relationship Id="rId54" Type="http://schemas.openxmlformats.org/officeDocument/2006/relationships/tags" Target="../tags/tag55.xml"/><Relationship Id="rId62" Type="http://schemas.openxmlformats.org/officeDocument/2006/relationships/tags" Target="../tags/tag63.xml"/><Relationship Id="rId70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0.svg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image" Target="../media/image9.png"/><Relationship Id="rId5" Type="http://schemas.openxmlformats.org/officeDocument/2006/relationships/image" Target="../media/image90.png"/><Relationship Id="rId10" Type="http://schemas.openxmlformats.org/officeDocument/2006/relationships/image" Target="../media/image12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73.xml"/><Relationship Id="rId7" Type="http://schemas.openxmlformats.org/officeDocument/2006/relationships/image" Target="../media/image14.png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74.xml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77.xml"/><Relationship Id="rId7" Type="http://schemas.openxmlformats.org/officeDocument/2006/relationships/image" Target="../media/image19.png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image" Target="../media/image17.png"/><Relationship Id="rId5" Type="http://schemas.openxmlformats.org/officeDocument/2006/relationships/image" Target="../media/image18.png"/><Relationship Id="rId4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8.xml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9.xml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732FDF-F9F1-0EE1-1C6E-34D00BD2EB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Collective excitations </a:t>
            </a:r>
            <a:br>
              <a:rPr lang="en-US" sz="3600" dirty="0"/>
            </a:br>
            <a:r>
              <a:rPr lang="en-US" sz="3600" dirty="0"/>
              <a:t>in competing phases</a:t>
            </a:r>
            <a:br>
              <a:rPr lang="en-US" sz="3600" dirty="0"/>
            </a:br>
            <a:r>
              <a:rPr lang="en-US" sz="3600" dirty="0"/>
              <a:t>in two and three dimensions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B543A11-F9A3-773F-6023-88A54ECF7D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arxiv.org/abs/2403.18701</a:t>
            </a:r>
            <a:endParaRPr lang="de-DE" sz="1800" dirty="0"/>
          </a:p>
          <a:p>
            <a:r>
              <a:rPr lang="de-DE" sz="1800" dirty="0"/>
              <a:t>Joshua </a:t>
            </a:r>
            <a:r>
              <a:rPr lang="de-DE" sz="1800" dirty="0" err="1"/>
              <a:t>althüser</a:t>
            </a:r>
            <a:r>
              <a:rPr lang="de-DE" sz="1800" dirty="0"/>
              <a:t>, AG Uhrig</a:t>
            </a:r>
          </a:p>
        </p:txBody>
      </p:sp>
    </p:spTree>
    <p:extLst>
      <p:ext uri="{BB962C8B-B14F-4D97-AF65-F5344CB8AC3E}">
        <p14:creationId xmlns:p14="http://schemas.microsoft.com/office/powerpoint/2010/main" val="1224808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FFFF9-922C-28A1-5B41-AB3DB036F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505600"/>
            <a:ext cx="4967720" cy="455206"/>
          </a:xfrm>
        </p:spPr>
        <p:txBody>
          <a:bodyPr>
            <a:normAutofit/>
          </a:bodyPr>
          <a:lstStyle/>
          <a:p>
            <a:r>
              <a:rPr lang="cs-CZ" dirty="0"/>
              <a:t>AFM-CDW </a:t>
            </a:r>
            <a:r>
              <a:rPr lang="cs-CZ" dirty="0" err="1"/>
              <a:t>transition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D168A-840B-9A78-5079-7A94ACF9A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Joshua Althüser, AG Uhrig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6AC0BC-0CD0-37E8-CDB9-36D96FF11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DC6CE-D075-8642-A01F-691F0A9CA5E8}" type="datetime1">
              <a:rPr lang="de-DE" noProof="0" smtClean="0"/>
              <a:t>07.04.2024</a:t>
            </a:fld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2553F1-D0A6-F00F-A0F0-BC9564E7F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0CCE7-EF75-7941-BDED-F059478210DA}" type="slidenum">
              <a:rPr lang="en-US" noProof="0" smtClean="0"/>
              <a:t>10</a:t>
            </a:fld>
            <a:endParaRPr lang="en-US" noProof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55E7A2F-0A05-43E1-3FED-3FA898B56DC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00" y="750385"/>
            <a:ext cx="4572000" cy="3571293"/>
          </a:xfrm>
        </p:spPr>
      </p:pic>
      <p:pic>
        <p:nvPicPr>
          <p:cNvPr id="9" name="Picture 8" descr="\documentclass{article}&#10;\usepackage{amsmath}&#10;\usepackage{enumitem,xcolor}&#10;\pagestyle{empty}&#10;\begin{document}&#10;&#10;\definecolor{tug}{HTML}{99CB38}&#10;&#10;\begin{minipage}{0.85\textwidth}&#10;\begin{itemize}[label=\textcolor{tug}{\textbullet}]&#10;        \item $V=1.2t$ (square lattice) and $V=0.8t$ (simple cubic lattice) $\Rightarrow$ phase transition at $U=4.8t$&#10;        \item AFM phase: Transversal AFM spectral function has a peak at $0$&#10;        \item Longitudinal AFM spectral function behaves just like the CDW spectral function&#10;        \item Close to the phase transition: Both have a peak below the continuum&#10;        \item Further away: Only the spectral function corresponding to the phase has a peak below the continuum&#10;    \end{itemize}&#10;&#10;\end{minipage}&#10;\end{document}" title="IguanaTex Bitmap Display">
            <a:extLst>
              <a:ext uri="{FF2B5EF4-FFF2-40B4-BE49-F238E27FC236}">
                <a16:creationId xmlns:a16="http://schemas.microsoft.com/office/drawing/2014/main" id="{24C348DC-6600-BAB3-9577-C97381E9956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12750" y="1457938"/>
            <a:ext cx="4111499" cy="22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725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ADE20-CADC-E94E-C1FC-0439E5A12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6" y="505600"/>
            <a:ext cx="4246224" cy="455206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1A059-1872-1685-31DB-764DE7A1500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Demonstrated a powerful method for computing Green‘s functions</a:t>
            </a:r>
          </a:p>
          <a:p>
            <a:endParaRPr lang="en-US" dirty="0"/>
          </a:p>
          <a:p>
            <a:r>
              <a:rPr lang="en-US" dirty="0"/>
              <a:t>Used it to find and describe various collective excitations</a:t>
            </a:r>
          </a:p>
          <a:p>
            <a:endParaRPr lang="en-US" dirty="0"/>
          </a:p>
          <a:p>
            <a:r>
              <a:rPr lang="en-US" dirty="0"/>
              <a:t>Followed their behavior as the system‘s parameters are changed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FB6ED7-B8EB-6039-AD16-F1581CE20F59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dirty="0"/>
              <a:t>Incorporate long-range electromagnetic interactions</a:t>
            </a:r>
          </a:p>
          <a:p>
            <a:endParaRPr lang="en-US" dirty="0"/>
          </a:p>
          <a:p>
            <a:r>
              <a:rPr lang="en-US" dirty="0"/>
              <a:t>Investigate more intricate systems, e.g., multiband system</a:t>
            </a:r>
          </a:p>
          <a:p>
            <a:endParaRPr lang="en-US" dirty="0"/>
          </a:p>
          <a:p>
            <a:r>
              <a:rPr lang="en-US" dirty="0"/>
              <a:t>Compute the dispersions of various collective modes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B876347-BF9F-B127-1218-8FE3DBCCBA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Our results can be found on https://arxiv.org/abs/2403.18701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B0A7B7B-ECFF-FCBE-2679-49A44B9F4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Joshua Althüser, AG </a:t>
            </a:r>
            <a:r>
              <a:rPr lang="en-US" dirty="0" err="1"/>
              <a:t>Uhrig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FEF4D2C-08EC-8D11-CAE1-487DA0CD1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1BB56-F84B-F34B-AB68-09AF6029E22E}" type="datetime1">
              <a:rPr lang="de-DE" noProof="0" smtClean="0"/>
              <a:t>07.04.2024</a:t>
            </a:fld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8EBD32-E057-265A-858D-9B18815B0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0CCE7-EF75-7941-BDED-F059478210DA}" type="slidenum">
              <a:rPr lang="en-US" noProof="0" smtClean="0"/>
              <a:t>11</a:t>
            </a:fld>
            <a:endParaRPr lang="en-US" noProof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798DB3A-3D77-4DDE-6343-BFC59BFD774A}"/>
              </a:ext>
            </a:extLst>
          </p:cNvPr>
          <p:cNvSpPr txBox="1">
            <a:spLocks/>
          </p:cNvSpPr>
          <p:nvPr/>
        </p:nvSpPr>
        <p:spPr>
          <a:xfrm>
            <a:off x="4646953" y="505600"/>
            <a:ext cx="4246224" cy="455206"/>
          </a:xfrm>
          <a:prstGeom prst="rect">
            <a:avLst/>
          </a:prstGeom>
        </p:spPr>
        <p:txBody>
          <a:bodyPr vert="horz" lIns="0" tIns="0" rIns="72000" bIns="0" rtlCol="0" anchor="t" anchorCtr="0"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cs-CZ" dirty="0"/>
              <a:t>Outlook</a:t>
            </a:r>
            <a:endParaRPr lang="de-D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F77A55F-8828-AC87-BD9F-C14C33EAA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564" y="2831162"/>
            <a:ext cx="1600777" cy="160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754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149BE9-E2A0-D86D-4970-F366B5ABE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4" y="505600"/>
            <a:ext cx="4545013" cy="45520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9CB38"/>
                </a:solidFill>
              </a:rPr>
              <a:t>Introduction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F5A356-2B1F-6D48-53A5-B79EAF36B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1060450"/>
            <a:ext cx="5297488" cy="3311999"/>
          </a:xfrm>
        </p:spPr>
        <p:txBody>
          <a:bodyPr/>
          <a:lstStyle/>
          <a:p>
            <a:r>
              <a:rPr lang="en-US" dirty="0"/>
              <a:t>We aim to describe collective behavior </a:t>
            </a:r>
            <a:endParaRPr lang="cs-CZ" dirty="0"/>
          </a:p>
          <a:p>
            <a:endParaRPr lang="cs-CZ" dirty="0"/>
          </a:p>
          <a:p>
            <a:r>
              <a:rPr lang="en-US" dirty="0"/>
              <a:t>Track excitations across phase transitions</a:t>
            </a:r>
          </a:p>
          <a:p>
            <a:endParaRPr lang="en-US" dirty="0"/>
          </a:p>
          <a:p>
            <a:r>
              <a:rPr lang="en-US" dirty="0"/>
              <a:t>Are there precursors, e.g., modes that become soft?</a:t>
            </a:r>
            <a:endParaRPr lang="cs-CZ" dirty="0"/>
          </a:p>
          <a:p>
            <a:endParaRPr lang="cs-CZ" dirty="0"/>
          </a:p>
          <a:p>
            <a:r>
              <a:rPr lang="en-US" dirty="0"/>
              <a:t>We will investigate</a:t>
            </a:r>
          </a:p>
          <a:p>
            <a:pPr lvl="5"/>
            <a:r>
              <a:rPr lang="en-US" dirty="0"/>
              <a:t>Superconducting systems (SC)</a:t>
            </a:r>
          </a:p>
          <a:p>
            <a:pPr lvl="5"/>
            <a:r>
              <a:rPr lang="en-US" dirty="0"/>
              <a:t>Antiferromagnetic systems (AFM)</a:t>
            </a:r>
          </a:p>
          <a:p>
            <a:pPr lvl="5"/>
            <a:r>
              <a:rPr lang="en-US" dirty="0"/>
              <a:t>Charge-density-wave systems (CDW)</a:t>
            </a:r>
          </a:p>
          <a:p>
            <a:pPr lvl="5"/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36D23A-9F31-E53A-E7FF-C574E3196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50560" y="4556298"/>
            <a:ext cx="1666884" cy="524171"/>
          </a:xfrm>
        </p:spPr>
        <p:txBody>
          <a:bodyPr/>
          <a:lstStyle/>
          <a:p>
            <a:r>
              <a:rPr lang="en-US" dirty="0"/>
              <a:t>Joshua Althüser, AG </a:t>
            </a:r>
            <a:r>
              <a:rPr lang="en-US" dirty="0" err="1"/>
              <a:t>Uhrig</a:t>
            </a:r>
            <a:endParaRPr lang="en-US" dirty="0"/>
          </a:p>
          <a:p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E0A06854-D21B-FDA0-A8D9-70F9121F0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900A5-A529-3948-A6E7-38E9B51F9FF7}" type="datetime1">
              <a:rPr lang="de-DE" noProof="0" smtClean="0"/>
              <a:t>07.04.2024</a:t>
            </a:fld>
            <a:endParaRPr lang="en-US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5F752DB-A847-88C6-40C5-697B384E5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0CCE7-EF75-7941-BDED-F059478210DA}" type="slidenum">
              <a:rPr lang="en-US" noProof="0" smtClean="0"/>
              <a:t>2</a:t>
            </a:fld>
            <a:endParaRPr lang="en-US" noProof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B02AAF3-6C9B-0337-7CA7-97EE36719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332" y="355600"/>
            <a:ext cx="2616787" cy="380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02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055721-8241-D082-E1E2-D817C6FDB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Observables of interest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F1C659C-3E16-1A4F-2005-F77DE1A4B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Joshua Althüser, AG </a:t>
            </a:r>
            <a:r>
              <a:rPr lang="en-US" dirty="0" err="1"/>
              <a:t>Uhrig</a:t>
            </a:r>
            <a:endParaRPr lang="en-US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5107C9F-2267-5CBC-413E-D071376B5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498CF-5F68-824F-BBC8-B4BCDC4AE81A}" type="datetime1">
              <a:rPr lang="de-DE" smtClean="0"/>
              <a:t>07.04.2024</a:t>
            </a:fld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639F420-FC68-693B-5950-9B09E813A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0CCE7-EF75-7941-BDED-F059478210DA}" type="slidenum">
              <a:rPr lang="en-US" smtClean="0"/>
              <a:t>3</a:t>
            </a:fld>
            <a:endParaRPr lang="en-US" dirty="0"/>
          </a:p>
        </p:txBody>
      </p:sp>
      <p:pic>
        <p:nvPicPr>
          <p:cNvPr id="12" name="Grafik 11" descr="\documentclass{article}&#10;\usepackage{amsmath}&#10;\usepackage{enumitem,xcolor}&#10;\pagestyle{empty}&#10;\begin{document}&#10;&#10;\definecolor{tug}{HTML}{99CB38}&#10;&#10;\begin{itemize}[label=\textcolor{tug}{\textbullet}]&#10;        \item (CDW) Exciton: &#10;$1/N \sum_{k} \left( c_{\vec{k}\uparrow}^\dagger c_{\vec{k}+\vec{Q}\uparrow} + c_{\vec{k}\downarrow}^\dagger c_{\vec{k}+\vec{Q}\downarrow} \right)$&#10;        \item (AFM) Longitudinal magnon: &#10;$1/N \sum_{k} \left( c_{\vec{k}\uparrow}^\dagger c_{\vec{k}+\vec{Q}\uparrow} - c_{\vec{k}\downarrow}^\dagger c_{\vec{k}+\vec{Q}\downarrow} \right)$&#10;        \item (AFM) Transversal magnon: &#10;$1/N \sum_{k} \left( c_{\vec{k}\uparrow}^\dagger c_{\vec{k} \downarrow} + \text{h.c.} \right)$&#10;        \item (SC) Amplitude (Higgs) mode: &#10;$1/N \sum_{k} \left( c_{-\vec{k}\downarrow} c_{\vec{k}\uparrow} + \text{h.c.} \right)$&#10;        \item (SC) Phase (Anderson-Bogoliubov) mode: &#10;$\mathrm{i} /N \sum_{k} \left( c_{-\vec{k}\downarrow} c_{\vec{k}\uparrow} - \text{h.c.} \right) $&#10;    \end{itemize}&#10;&#10;Nesting vector: $\vec{Q} := (\pi, \pi)$ (2D) and $\vec{Q} := (\pi, \pi, \pi)$ (3D)&#10;&#10;\end{document}" title="IguanaTex Bitmap Display">
            <a:extLst>
              <a:ext uri="{FF2B5EF4-FFF2-40B4-BE49-F238E27FC236}">
                <a16:creationId xmlns:a16="http://schemas.microsoft.com/office/drawing/2014/main" id="{B8C9CD0D-4854-C8EE-CD14-45D4889AE00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14617" y="1060451"/>
            <a:ext cx="6006039" cy="29481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33ECD1-B2B5-AA7B-5750-B908043B4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7564" y="733203"/>
            <a:ext cx="2755611" cy="240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759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210CF-088D-BAAA-3E82-EBAA37E77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62CC9D-26AA-0319-B7B2-DA73A42DCE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Extended Hubbard </a:t>
                </a:r>
                <a:r>
                  <a:rPr lang="en-US" dirty="0"/>
                  <a:t>model</a:t>
                </a:r>
                <a:r>
                  <a:rPr lang="cs-CZ" dirty="0"/>
                  <a:t> on a square and </a:t>
                </a:r>
                <a:r>
                  <a:rPr lang="en-US" dirty="0"/>
                  <a:t>simple cubic lattice</a:t>
                </a:r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endParaRPr lang="de-DE" dirty="0"/>
              </a:p>
              <a:p>
                <a:r>
                  <a:rPr lang="en-US" dirty="0"/>
                  <a:t>Mean-field decoupling of the interaction terms</a:t>
                </a:r>
              </a:p>
              <a:p>
                <a:endParaRPr lang="en-US" dirty="0"/>
              </a:p>
              <a:p>
                <a:pPr lvl="4"/>
                <a:r>
                  <a:rPr lang="en-US" dirty="0"/>
                  <a:t>Occurring terms are</a:t>
                </a:r>
              </a:p>
              <a:p>
                <a:pPr lvl="4"/>
                <a:endParaRPr lang="cs-CZ" dirty="0"/>
              </a:p>
              <a:p>
                <a:pPr lvl="4"/>
                <a:endParaRPr lang="en-US" dirty="0"/>
              </a:p>
              <a:p>
                <a:pPr lvl="4"/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DOS-based description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62CC9D-26AA-0319-B7B2-DA73A42DCE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69"/>
                <a:stretch>
                  <a:fillRect l="-1340" t="-2696" b="-26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82BAFE-C981-3258-8CDE-18B14FDE0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Joshua Althüser, AG Uhrig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D7A365-FA7B-ECEB-A2F9-8B5BD7FB6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498CF-5F68-824F-BBC8-B4BCDC4AE81A}" type="datetime1">
              <a:rPr lang="de-DE" smtClean="0"/>
              <a:t>07.04.2024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C4270EF-F17B-7E82-F341-44A903E6D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0CCE7-EF75-7941-BDED-F059478210DA}" type="slidenum">
              <a:rPr lang="en-US" smtClean="0"/>
              <a:t>4</a:t>
            </a:fld>
            <a:endParaRPr lang="en-US" dirty="0"/>
          </a:p>
        </p:txBody>
      </p:sp>
      <p:grpSp>
        <p:nvGrpSpPr>
          <p:cNvPr id="9" name="Gruppieren 8" descr="\documentclass{article}&#10;\usepackage{amsmath}&#10;\pagestyle{empty}&#10;\begin{document}&#10;&#10;&#10;    \begin{align*}&#10;        H = &amp;-t \sum_{\langle i, j \rangle, \sigma} \left( c_{i\sigma}^\dagger c_{j\sigma} + \text{h.c.} \right) + \mu \sum_{i,\sigma} n_{i\sigma} \\&#10;        &amp;+ U \sum_{i} n_{i\uparrow} n_{i\downarrow} + \frac{V}{2} \sum_{\langle i, j\rangle, \sigma} n_{i\sigma} n_{j\sigma}\,,&#10;    \end{align*}&#10;&#10;\end{document}" title="IguanaTex Vector Display">
            <a:extLst>
              <a:ext uri="{FF2B5EF4-FFF2-40B4-BE49-F238E27FC236}">
                <a16:creationId xmlns:a16="http://schemas.microsoft.com/office/drawing/2014/main" id="{3280E743-3777-CCED-BDD0-AB87F0105C7B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162636" y="1413321"/>
            <a:ext cx="2852289" cy="1007252"/>
            <a:chOff x="6342998" y="4068539"/>
            <a:chExt cx="4640483" cy="1638731"/>
          </a:xfrm>
        </p:grpSpPr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F0BAE50E-BCB9-06C0-05DE-80A866C417C4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6342998" y="4199528"/>
              <a:ext cx="221847" cy="191571"/>
            </a:xfrm>
            <a:custGeom>
              <a:avLst/>
              <a:gdLst>
                <a:gd name="connsiteX0" fmla="*/ 190902 w 221847"/>
                <a:gd name="connsiteY0" fmla="*/ 21682 h 191571"/>
                <a:gd name="connsiteX1" fmla="*/ 213034 w 221847"/>
                <a:gd name="connsiteY1" fmla="*/ 8780 h 191571"/>
                <a:gd name="connsiteX2" fmla="*/ 221993 w 221847"/>
                <a:gd name="connsiteY2" fmla="*/ 3170 h 191571"/>
                <a:gd name="connsiteX3" fmla="*/ 218304 w 221847"/>
                <a:gd name="connsiteY3" fmla="*/ 85 h 191571"/>
                <a:gd name="connsiteX4" fmla="*/ 184579 w 221847"/>
                <a:gd name="connsiteY4" fmla="*/ 926 h 191571"/>
                <a:gd name="connsiteX5" fmla="*/ 150590 w 221847"/>
                <a:gd name="connsiteY5" fmla="*/ 85 h 191571"/>
                <a:gd name="connsiteX6" fmla="*/ 145584 w 221847"/>
                <a:gd name="connsiteY6" fmla="*/ 5694 h 191571"/>
                <a:gd name="connsiteX7" fmla="*/ 152962 w 221847"/>
                <a:gd name="connsiteY7" fmla="*/ 8780 h 191571"/>
                <a:gd name="connsiteX8" fmla="*/ 162974 w 221847"/>
                <a:gd name="connsiteY8" fmla="*/ 9341 h 191571"/>
                <a:gd name="connsiteX9" fmla="*/ 170088 w 221847"/>
                <a:gd name="connsiteY9" fmla="*/ 13828 h 191571"/>
                <a:gd name="connsiteX10" fmla="*/ 169034 w 221847"/>
                <a:gd name="connsiteY10" fmla="*/ 19158 h 191571"/>
                <a:gd name="connsiteX11" fmla="*/ 153225 w 221847"/>
                <a:gd name="connsiteY11" fmla="*/ 87596 h 191571"/>
                <a:gd name="connsiteX12" fmla="*/ 72865 w 221847"/>
                <a:gd name="connsiteY12" fmla="*/ 87596 h 191571"/>
                <a:gd name="connsiteX13" fmla="*/ 88410 w 221847"/>
                <a:gd name="connsiteY13" fmla="*/ 21682 h 191571"/>
                <a:gd name="connsiteX14" fmla="*/ 110542 w 221847"/>
                <a:gd name="connsiteY14" fmla="*/ 8780 h 191571"/>
                <a:gd name="connsiteX15" fmla="*/ 119500 w 221847"/>
                <a:gd name="connsiteY15" fmla="*/ 3170 h 191571"/>
                <a:gd name="connsiteX16" fmla="*/ 115812 w 221847"/>
                <a:gd name="connsiteY16" fmla="*/ 85 h 191571"/>
                <a:gd name="connsiteX17" fmla="*/ 82087 w 221847"/>
                <a:gd name="connsiteY17" fmla="*/ 926 h 191571"/>
                <a:gd name="connsiteX18" fmla="*/ 48098 w 221847"/>
                <a:gd name="connsiteY18" fmla="*/ 85 h 191571"/>
                <a:gd name="connsiteX19" fmla="*/ 43092 w 221847"/>
                <a:gd name="connsiteY19" fmla="*/ 5694 h 191571"/>
                <a:gd name="connsiteX20" fmla="*/ 50469 w 221847"/>
                <a:gd name="connsiteY20" fmla="*/ 8780 h 191571"/>
                <a:gd name="connsiteX21" fmla="*/ 60481 w 221847"/>
                <a:gd name="connsiteY21" fmla="*/ 9341 h 191571"/>
                <a:gd name="connsiteX22" fmla="*/ 67595 w 221847"/>
                <a:gd name="connsiteY22" fmla="*/ 13828 h 191571"/>
                <a:gd name="connsiteX23" fmla="*/ 66541 w 221847"/>
                <a:gd name="connsiteY23" fmla="*/ 19158 h 191571"/>
                <a:gd name="connsiteX24" fmla="*/ 31235 w 221847"/>
                <a:gd name="connsiteY24" fmla="*/ 169778 h 191571"/>
                <a:gd name="connsiteX25" fmla="*/ 7259 w 221847"/>
                <a:gd name="connsiteY25" fmla="*/ 182961 h 191571"/>
                <a:gd name="connsiteX26" fmla="*/ 145 w 221847"/>
                <a:gd name="connsiteY26" fmla="*/ 188571 h 191571"/>
                <a:gd name="connsiteX27" fmla="*/ 3834 w 221847"/>
                <a:gd name="connsiteY27" fmla="*/ 191656 h 191571"/>
                <a:gd name="connsiteX28" fmla="*/ 37295 w 221847"/>
                <a:gd name="connsiteY28" fmla="*/ 190814 h 191571"/>
                <a:gd name="connsiteX29" fmla="*/ 54158 w 221847"/>
                <a:gd name="connsiteY29" fmla="*/ 191095 h 191571"/>
                <a:gd name="connsiteX30" fmla="*/ 71284 w 221847"/>
                <a:gd name="connsiteY30" fmla="*/ 191656 h 191571"/>
                <a:gd name="connsiteX31" fmla="*/ 76554 w 221847"/>
                <a:gd name="connsiteY31" fmla="*/ 186046 h 191571"/>
                <a:gd name="connsiteX32" fmla="*/ 69176 w 221847"/>
                <a:gd name="connsiteY32" fmla="*/ 182961 h 191571"/>
                <a:gd name="connsiteX33" fmla="*/ 52050 w 221847"/>
                <a:gd name="connsiteY33" fmla="*/ 177912 h 191571"/>
                <a:gd name="connsiteX34" fmla="*/ 52841 w 221847"/>
                <a:gd name="connsiteY34" fmla="*/ 173144 h 191571"/>
                <a:gd name="connsiteX35" fmla="*/ 70757 w 221847"/>
                <a:gd name="connsiteY35" fmla="*/ 96291 h 191571"/>
                <a:gd name="connsiteX36" fmla="*/ 151117 w 221847"/>
                <a:gd name="connsiteY36" fmla="*/ 96291 h 191571"/>
                <a:gd name="connsiteX37" fmla="*/ 132938 w 221847"/>
                <a:gd name="connsiteY37" fmla="*/ 173705 h 191571"/>
                <a:gd name="connsiteX38" fmla="*/ 108961 w 221847"/>
                <a:gd name="connsiteY38" fmla="*/ 182961 h 191571"/>
                <a:gd name="connsiteX39" fmla="*/ 102638 w 221847"/>
                <a:gd name="connsiteY39" fmla="*/ 188571 h 191571"/>
                <a:gd name="connsiteX40" fmla="*/ 106326 w 221847"/>
                <a:gd name="connsiteY40" fmla="*/ 191656 h 191571"/>
                <a:gd name="connsiteX41" fmla="*/ 139788 w 221847"/>
                <a:gd name="connsiteY41" fmla="*/ 190814 h 191571"/>
                <a:gd name="connsiteX42" fmla="*/ 156650 w 221847"/>
                <a:gd name="connsiteY42" fmla="*/ 191095 h 191571"/>
                <a:gd name="connsiteX43" fmla="*/ 173776 w 221847"/>
                <a:gd name="connsiteY43" fmla="*/ 191656 h 191571"/>
                <a:gd name="connsiteX44" fmla="*/ 179046 w 221847"/>
                <a:gd name="connsiteY44" fmla="*/ 186046 h 191571"/>
                <a:gd name="connsiteX45" fmla="*/ 171669 w 221847"/>
                <a:gd name="connsiteY45" fmla="*/ 182961 h 191571"/>
                <a:gd name="connsiteX46" fmla="*/ 154543 w 221847"/>
                <a:gd name="connsiteY46" fmla="*/ 177912 h 191571"/>
                <a:gd name="connsiteX47" fmla="*/ 155333 w 221847"/>
                <a:gd name="connsiteY47" fmla="*/ 173144 h 191571"/>
                <a:gd name="connsiteX48" fmla="*/ 190902 w 221847"/>
                <a:gd name="connsiteY48" fmla="*/ 21682 h 19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21847" h="191571">
                  <a:moveTo>
                    <a:pt x="190902" y="21682"/>
                  </a:moveTo>
                  <a:cubicBezTo>
                    <a:pt x="193274" y="11585"/>
                    <a:pt x="193801" y="8780"/>
                    <a:pt x="213034" y="8780"/>
                  </a:cubicBezTo>
                  <a:cubicBezTo>
                    <a:pt x="219885" y="8780"/>
                    <a:pt x="221993" y="8780"/>
                    <a:pt x="221993" y="3170"/>
                  </a:cubicBezTo>
                  <a:cubicBezTo>
                    <a:pt x="221993" y="85"/>
                    <a:pt x="219094" y="85"/>
                    <a:pt x="218304" y="85"/>
                  </a:cubicBezTo>
                  <a:cubicBezTo>
                    <a:pt x="210927" y="85"/>
                    <a:pt x="191956" y="926"/>
                    <a:pt x="184579" y="926"/>
                  </a:cubicBezTo>
                  <a:cubicBezTo>
                    <a:pt x="176938" y="926"/>
                    <a:pt x="158231" y="85"/>
                    <a:pt x="150590" y="85"/>
                  </a:cubicBezTo>
                  <a:cubicBezTo>
                    <a:pt x="148483" y="85"/>
                    <a:pt x="145584" y="85"/>
                    <a:pt x="145584" y="5694"/>
                  </a:cubicBezTo>
                  <a:cubicBezTo>
                    <a:pt x="145584" y="8780"/>
                    <a:pt x="147956" y="8780"/>
                    <a:pt x="152962" y="8780"/>
                  </a:cubicBezTo>
                  <a:cubicBezTo>
                    <a:pt x="153489" y="8780"/>
                    <a:pt x="158495" y="8780"/>
                    <a:pt x="162974" y="9341"/>
                  </a:cubicBezTo>
                  <a:cubicBezTo>
                    <a:pt x="167716" y="9902"/>
                    <a:pt x="170088" y="10182"/>
                    <a:pt x="170088" y="13828"/>
                  </a:cubicBezTo>
                  <a:cubicBezTo>
                    <a:pt x="170088" y="14950"/>
                    <a:pt x="169824" y="15511"/>
                    <a:pt x="169034" y="19158"/>
                  </a:cubicBezTo>
                  <a:lnTo>
                    <a:pt x="153225" y="87596"/>
                  </a:lnTo>
                  <a:lnTo>
                    <a:pt x="72865" y="87596"/>
                  </a:lnTo>
                  <a:lnTo>
                    <a:pt x="88410" y="21682"/>
                  </a:lnTo>
                  <a:cubicBezTo>
                    <a:pt x="90781" y="11585"/>
                    <a:pt x="91572" y="8780"/>
                    <a:pt x="110542" y="8780"/>
                  </a:cubicBezTo>
                  <a:cubicBezTo>
                    <a:pt x="117392" y="8780"/>
                    <a:pt x="119500" y="8780"/>
                    <a:pt x="119500" y="3170"/>
                  </a:cubicBezTo>
                  <a:cubicBezTo>
                    <a:pt x="119500" y="85"/>
                    <a:pt x="116602" y="85"/>
                    <a:pt x="115812" y="85"/>
                  </a:cubicBezTo>
                  <a:cubicBezTo>
                    <a:pt x="108434" y="85"/>
                    <a:pt x="89464" y="926"/>
                    <a:pt x="82087" y="926"/>
                  </a:cubicBezTo>
                  <a:cubicBezTo>
                    <a:pt x="74446" y="926"/>
                    <a:pt x="55739" y="85"/>
                    <a:pt x="48098" y="85"/>
                  </a:cubicBezTo>
                  <a:cubicBezTo>
                    <a:pt x="45990" y="85"/>
                    <a:pt x="43092" y="85"/>
                    <a:pt x="43092" y="5694"/>
                  </a:cubicBezTo>
                  <a:cubicBezTo>
                    <a:pt x="43092" y="8780"/>
                    <a:pt x="45463" y="8780"/>
                    <a:pt x="50469" y="8780"/>
                  </a:cubicBezTo>
                  <a:cubicBezTo>
                    <a:pt x="50996" y="8780"/>
                    <a:pt x="56002" y="8780"/>
                    <a:pt x="60481" y="9341"/>
                  </a:cubicBezTo>
                  <a:cubicBezTo>
                    <a:pt x="65224" y="9902"/>
                    <a:pt x="67595" y="10182"/>
                    <a:pt x="67595" y="13828"/>
                  </a:cubicBezTo>
                  <a:cubicBezTo>
                    <a:pt x="67595" y="14950"/>
                    <a:pt x="67332" y="15792"/>
                    <a:pt x="66541" y="19158"/>
                  </a:cubicBezTo>
                  <a:lnTo>
                    <a:pt x="31235" y="169778"/>
                  </a:lnTo>
                  <a:cubicBezTo>
                    <a:pt x="28601" y="180717"/>
                    <a:pt x="28074" y="182961"/>
                    <a:pt x="7259" y="182961"/>
                  </a:cubicBezTo>
                  <a:cubicBezTo>
                    <a:pt x="2517" y="182961"/>
                    <a:pt x="145" y="182961"/>
                    <a:pt x="145" y="188571"/>
                  </a:cubicBezTo>
                  <a:cubicBezTo>
                    <a:pt x="145" y="191656"/>
                    <a:pt x="3307" y="191656"/>
                    <a:pt x="3834" y="191656"/>
                  </a:cubicBezTo>
                  <a:cubicBezTo>
                    <a:pt x="11211" y="191656"/>
                    <a:pt x="29918" y="190814"/>
                    <a:pt x="37295" y="190814"/>
                  </a:cubicBezTo>
                  <a:cubicBezTo>
                    <a:pt x="42828" y="190814"/>
                    <a:pt x="48625" y="191095"/>
                    <a:pt x="54158" y="191095"/>
                  </a:cubicBezTo>
                  <a:cubicBezTo>
                    <a:pt x="59954" y="191095"/>
                    <a:pt x="65751" y="191656"/>
                    <a:pt x="71284" y="191656"/>
                  </a:cubicBezTo>
                  <a:cubicBezTo>
                    <a:pt x="73392" y="191656"/>
                    <a:pt x="76554" y="191656"/>
                    <a:pt x="76554" y="186046"/>
                  </a:cubicBezTo>
                  <a:cubicBezTo>
                    <a:pt x="76554" y="182961"/>
                    <a:pt x="74182" y="182961"/>
                    <a:pt x="69176" y="182961"/>
                  </a:cubicBezTo>
                  <a:cubicBezTo>
                    <a:pt x="59428" y="182961"/>
                    <a:pt x="52050" y="182961"/>
                    <a:pt x="52050" y="177912"/>
                  </a:cubicBezTo>
                  <a:cubicBezTo>
                    <a:pt x="52050" y="176229"/>
                    <a:pt x="52577" y="174827"/>
                    <a:pt x="52841" y="173144"/>
                  </a:cubicBezTo>
                  <a:lnTo>
                    <a:pt x="70757" y="96291"/>
                  </a:lnTo>
                  <a:lnTo>
                    <a:pt x="151117" y="96291"/>
                  </a:lnTo>
                  <a:cubicBezTo>
                    <a:pt x="140051" y="142852"/>
                    <a:pt x="133991" y="169498"/>
                    <a:pt x="132938" y="173705"/>
                  </a:cubicBezTo>
                  <a:cubicBezTo>
                    <a:pt x="130303" y="182680"/>
                    <a:pt x="125297" y="182961"/>
                    <a:pt x="108961" y="182961"/>
                  </a:cubicBezTo>
                  <a:cubicBezTo>
                    <a:pt x="105009" y="182961"/>
                    <a:pt x="102638" y="182961"/>
                    <a:pt x="102638" y="188571"/>
                  </a:cubicBezTo>
                  <a:cubicBezTo>
                    <a:pt x="102638" y="191656"/>
                    <a:pt x="105799" y="191656"/>
                    <a:pt x="106326" y="191656"/>
                  </a:cubicBezTo>
                  <a:cubicBezTo>
                    <a:pt x="113704" y="191656"/>
                    <a:pt x="132411" y="190814"/>
                    <a:pt x="139788" y="190814"/>
                  </a:cubicBezTo>
                  <a:cubicBezTo>
                    <a:pt x="145321" y="190814"/>
                    <a:pt x="151117" y="191095"/>
                    <a:pt x="156650" y="191095"/>
                  </a:cubicBezTo>
                  <a:cubicBezTo>
                    <a:pt x="162447" y="191095"/>
                    <a:pt x="168243" y="191656"/>
                    <a:pt x="173776" y="191656"/>
                  </a:cubicBezTo>
                  <a:cubicBezTo>
                    <a:pt x="175884" y="191656"/>
                    <a:pt x="179046" y="191656"/>
                    <a:pt x="179046" y="186046"/>
                  </a:cubicBezTo>
                  <a:cubicBezTo>
                    <a:pt x="179046" y="182961"/>
                    <a:pt x="176675" y="182961"/>
                    <a:pt x="171669" y="182961"/>
                  </a:cubicBezTo>
                  <a:cubicBezTo>
                    <a:pt x="161920" y="182961"/>
                    <a:pt x="154543" y="182961"/>
                    <a:pt x="154543" y="177912"/>
                  </a:cubicBezTo>
                  <a:cubicBezTo>
                    <a:pt x="154543" y="176229"/>
                    <a:pt x="155070" y="174827"/>
                    <a:pt x="155333" y="173144"/>
                  </a:cubicBezTo>
                  <a:lnTo>
                    <a:pt x="190902" y="21682"/>
                  </a:lnTo>
                  <a:close/>
                </a:path>
              </a:pathLst>
            </a:custGeom>
            <a:solidFill>
              <a:srgbClr val="000000"/>
            </a:solidFill>
            <a:ln w="2624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803AF6E9-8611-9B87-1A0F-167346EB7D38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6661085" y="4288161"/>
              <a:ext cx="175212" cy="65633"/>
            </a:xfrm>
            <a:custGeom>
              <a:avLst/>
              <a:gdLst>
                <a:gd name="connsiteX0" fmla="*/ 166411 w 175212"/>
                <a:gd name="connsiteY0" fmla="*/ 11304 h 65633"/>
                <a:gd name="connsiteX1" fmla="*/ 175369 w 175212"/>
                <a:gd name="connsiteY1" fmla="*/ 5694 h 65633"/>
                <a:gd name="connsiteX2" fmla="*/ 166674 w 175212"/>
                <a:gd name="connsiteY2" fmla="*/ 85 h 65633"/>
                <a:gd name="connsiteX3" fmla="*/ 8852 w 175212"/>
                <a:gd name="connsiteY3" fmla="*/ 85 h 65633"/>
                <a:gd name="connsiteX4" fmla="*/ 157 w 175212"/>
                <a:gd name="connsiteY4" fmla="*/ 5694 h 65633"/>
                <a:gd name="connsiteX5" fmla="*/ 9115 w 175212"/>
                <a:gd name="connsiteY5" fmla="*/ 11304 h 65633"/>
                <a:gd name="connsiteX6" fmla="*/ 166411 w 175212"/>
                <a:gd name="connsiteY6" fmla="*/ 11304 h 65633"/>
                <a:gd name="connsiteX7" fmla="*/ 166674 w 175212"/>
                <a:gd name="connsiteY7" fmla="*/ 65718 h 65633"/>
                <a:gd name="connsiteX8" fmla="*/ 175369 w 175212"/>
                <a:gd name="connsiteY8" fmla="*/ 60108 h 65633"/>
                <a:gd name="connsiteX9" fmla="*/ 166411 w 175212"/>
                <a:gd name="connsiteY9" fmla="*/ 54499 h 65633"/>
                <a:gd name="connsiteX10" fmla="*/ 9115 w 175212"/>
                <a:gd name="connsiteY10" fmla="*/ 54499 h 65633"/>
                <a:gd name="connsiteX11" fmla="*/ 157 w 175212"/>
                <a:gd name="connsiteY11" fmla="*/ 60108 h 65633"/>
                <a:gd name="connsiteX12" fmla="*/ 8852 w 175212"/>
                <a:gd name="connsiteY12" fmla="*/ 65718 h 65633"/>
                <a:gd name="connsiteX13" fmla="*/ 166674 w 175212"/>
                <a:gd name="connsiteY13" fmla="*/ 65718 h 6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212" h="65633">
                  <a:moveTo>
                    <a:pt x="166411" y="11304"/>
                  </a:moveTo>
                  <a:cubicBezTo>
                    <a:pt x="170363" y="11304"/>
                    <a:pt x="175369" y="11304"/>
                    <a:pt x="175369" y="5694"/>
                  </a:cubicBezTo>
                  <a:cubicBezTo>
                    <a:pt x="175369" y="85"/>
                    <a:pt x="170363" y="85"/>
                    <a:pt x="166674" y="85"/>
                  </a:cubicBezTo>
                  <a:lnTo>
                    <a:pt x="8852" y="85"/>
                  </a:lnTo>
                  <a:cubicBezTo>
                    <a:pt x="5163" y="85"/>
                    <a:pt x="157" y="85"/>
                    <a:pt x="157" y="5694"/>
                  </a:cubicBezTo>
                  <a:cubicBezTo>
                    <a:pt x="157" y="11304"/>
                    <a:pt x="5163" y="11304"/>
                    <a:pt x="9115" y="11304"/>
                  </a:cubicBezTo>
                  <a:lnTo>
                    <a:pt x="166411" y="11304"/>
                  </a:lnTo>
                  <a:close/>
                  <a:moveTo>
                    <a:pt x="166674" y="65718"/>
                  </a:moveTo>
                  <a:cubicBezTo>
                    <a:pt x="170363" y="65718"/>
                    <a:pt x="175369" y="65718"/>
                    <a:pt x="175369" y="60108"/>
                  </a:cubicBezTo>
                  <a:cubicBezTo>
                    <a:pt x="175369" y="54499"/>
                    <a:pt x="170363" y="54499"/>
                    <a:pt x="166411" y="54499"/>
                  </a:cubicBezTo>
                  <a:lnTo>
                    <a:pt x="9115" y="54499"/>
                  </a:lnTo>
                  <a:cubicBezTo>
                    <a:pt x="5163" y="54499"/>
                    <a:pt x="157" y="54499"/>
                    <a:pt x="157" y="60108"/>
                  </a:cubicBezTo>
                  <a:cubicBezTo>
                    <a:pt x="157" y="65718"/>
                    <a:pt x="5163" y="65718"/>
                    <a:pt x="8852" y="65718"/>
                  </a:cubicBezTo>
                  <a:lnTo>
                    <a:pt x="166674" y="65718"/>
                  </a:lnTo>
                  <a:close/>
                </a:path>
              </a:pathLst>
            </a:custGeom>
            <a:solidFill>
              <a:srgbClr val="000000"/>
            </a:solidFill>
            <a:ln w="2624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4EDB9A4A-F408-0ADF-3C2D-B3993863247D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6931674" y="4315368"/>
              <a:ext cx="160984" cy="11219"/>
            </a:xfrm>
            <a:custGeom>
              <a:avLst/>
              <a:gdLst>
                <a:gd name="connsiteX0" fmla="*/ 151930 w 160984"/>
                <a:gd name="connsiteY0" fmla="*/ 11304 h 11219"/>
                <a:gd name="connsiteX1" fmla="*/ 161151 w 160984"/>
                <a:gd name="connsiteY1" fmla="*/ 5694 h 11219"/>
                <a:gd name="connsiteX2" fmla="*/ 151930 w 160984"/>
                <a:gd name="connsiteY2" fmla="*/ 85 h 11219"/>
                <a:gd name="connsiteX3" fmla="*/ 9389 w 160984"/>
                <a:gd name="connsiteY3" fmla="*/ 85 h 11219"/>
                <a:gd name="connsiteX4" fmla="*/ 167 w 160984"/>
                <a:gd name="connsiteY4" fmla="*/ 5694 h 11219"/>
                <a:gd name="connsiteX5" fmla="*/ 9389 w 160984"/>
                <a:gd name="connsiteY5" fmla="*/ 11304 h 11219"/>
                <a:gd name="connsiteX6" fmla="*/ 151930 w 160984"/>
                <a:gd name="connsiteY6" fmla="*/ 11304 h 1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984" h="11219">
                  <a:moveTo>
                    <a:pt x="151930" y="11304"/>
                  </a:moveTo>
                  <a:cubicBezTo>
                    <a:pt x="156409" y="11304"/>
                    <a:pt x="161151" y="11304"/>
                    <a:pt x="161151" y="5694"/>
                  </a:cubicBezTo>
                  <a:cubicBezTo>
                    <a:pt x="161151" y="85"/>
                    <a:pt x="156409" y="85"/>
                    <a:pt x="151930" y="85"/>
                  </a:cubicBezTo>
                  <a:lnTo>
                    <a:pt x="9389" y="85"/>
                  </a:lnTo>
                  <a:cubicBezTo>
                    <a:pt x="4910" y="85"/>
                    <a:pt x="167" y="85"/>
                    <a:pt x="167" y="5694"/>
                  </a:cubicBezTo>
                  <a:cubicBezTo>
                    <a:pt x="167" y="11304"/>
                    <a:pt x="4910" y="11304"/>
                    <a:pt x="9389" y="11304"/>
                  </a:cubicBezTo>
                  <a:lnTo>
                    <a:pt x="151930" y="11304"/>
                  </a:lnTo>
                  <a:close/>
                </a:path>
              </a:pathLst>
            </a:custGeom>
            <a:solidFill>
              <a:srgbClr val="000000"/>
            </a:solidFill>
            <a:ln w="2624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7B82082A-0A18-2C39-9125-5A12FA3B4F27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7179342" y="4215516"/>
              <a:ext cx="80887" cy="178668"/>
            </a:xfrm>
            <a:custGeom>
              <a:avLst/>
              <a:gdLst>
                <a:gd name="connsiteX0" fmla="*/ 48393 w 80887"/>
                <a:gd name="connsiteY0" fmla="*/ 63474 h 178668"/>
                <a:gd name="connsiteX1" fmla="*/ 73160 w 80887"/>
                <a:gd name="connsiteY1" fmla="*/ 63474 h 178668"/>
                <a:gd name="connsiteX2" fmla="*/ 81064 w 80887"/>
                <a:gd name="connsiteY2" fmla="*/ 57865 h 178668"/>
                <a:gd name="connsiteX3" fmla="*/ 73687 w 80887"/>
                <a:gd name="connsiteY3" fmla="*/ 54779 h 178668"/>
                <a:gd name="connsiteX4" fmla="*/ 50501 w 80887"/>
                <a:gd name="connsiteY4" fmla="*/ 54779 h 178668"/>
                <a:gd name="connsiteX5" fmla="*/ 61304 w 80887"/>
                <a:gd name="connsiteY5" fmla="*/ 7658 h 178668"/>
                <a:gd name="connsiteX6" fmla="*/ 53663 w 80887"/>
                <a:gd name="connsiteY6" fmla="*/ 85 h 178668"/>
                <a:gd name="connsiteX7" fmla="*/ 43124 w 80887"/>
                <a:gd name="connsiteY7" fmla="*/ 10182 h 178668"/>
                <a:gd name="connsiteX8" fmla="*/ 32848 w 80887"/>
                <a:gd name="connsiteY8" fmla="*/ 54779 h 178668"/>
                <a:gd name="connsiteX9" fmla="*/ 8081 w 80887"/>
                <a:gd name="connsiteY9" fmla="*/ 54779 h 178668"/>
                <a:gd name="connsiteX10" fmla="*/ 177 w 80887"/>
                <a:gd name="connsiteY10" fmla="*/ 60108 h 178668"/>
                <a:gd name="connsiteX11" fmla="*/ 7554 w 80887"/>
                <a:gd name="connsiteY11" fmla="*/ 63474 h 178668"/>
                <a:gd name="connsiteX12" fmla="*/ 30740 w 80887"/>
                <a:gd name="connsiteY12" fmla="*/ 63474 h 178668"/>
                <a:gd name="connsiteX13" fmla="*/ 10716 w 80887"/>
                <a:gd name="connsiteY13" fmla="*/ 152949 h 178668"/>
                <a:gd name="connsiteX14" fmla="*/ 34956 w 80887"/>
                <a:gd name="connsiteY14" fmla="*/ 178754 h 178668"/>
                <a:gd name="connsiteX15" fmla="*/ 76849 w 80887"/>
                <a:gd name="connsiteY15" fmla="*/ 135559 h 178668"/>
                <a:gd name="connsiteX16" fmla="*/ 73687 w 80887"/>
                <a:gd name="connsiteY16" fmla="*/ 132754 h 178668"/>
                <a:gd name="connsiteX17" fmla="*/ 69735 w 80887"/>
                <a:gd name="connsiteY17" fmla="*/ 136681 h 178668"/>
                <a:gd name="connsiteX18" fmla="*/ 35483 w 80887"/>
                <a:gd name="connsiteY18" fmla="*/ 172583 h 178668"/>
                <a:gd name="connsiteX19" fmla="*/ 27315 w 80887"/>
                <a:gd name="connsiteY19" fmla="*/ 159681 h 178668"/>
                <a:gd name="connsiteX20" fmla="*/ 28896 w 80887"/>
                <a:gd name="connsiteY20" fmla="*/ 146217 h 178668"/>
                <a:gd name="connsiteX21" fmla="*/ 48393 w 80887"/>
                <a:gd name="connsiteY21" fmla="*/ 63474 h 178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0887" h="178668">
                  <a:moveTo>
                    <a:pt x="48393" y="63474"/>
                  </a:moveTo>
                  <a:lnTo>
                    <a:pt x="73160" y="63474"/>
                  </a:lnTo>
                  <a:cubicBezTo>
                    <a:pt x="78430" y="63474"/>
                    <a:pt x="81064" y="63474"/>
                    <a:pt x="81064" y="57865"/>
                  </a:cubicBezTo>
                  <a:cubicBezTo>
                    <a:pt x="81064" y="54779"/>
                    <a:pt x="78430" y="54779"/>
                    <a:pt x="73687" y="54779"/>
                  </a:cubicBezTo>
                  <a:lnTo>
                    <a:pt x="50501" y="54779"/>
                  </a:lnTo>
                  <a:cubicBezTo>
                    <a:pt x="59986" y="14950"/>
                    <a:pt x="61304" y="9341"/>
                    <a:pt x="61304" y="7658"/>
                  </a:cubicBezTo>
                  <a:cubicBezTo>
                    <a:pt x="61304" y="2890"/>
                    <a:pt x="58142" y="85"/>
                    <a:pt x="53663" y="85"/>
                  </a:cubicBezTo>
                  <a:cubicBezTo>
                    <a:pt x="52872" y="85"/>
                    <a:pt x="45495" y="365"/>
                    <a:pt x="43124" y="10182"/>
                  </a:cubicBezTo>
                  <a:lnTo>
                    <a:pt x="32848" y="54779"/>
                  </a:lnTo>
                  <a:lnTo>
                    <a:pt x="8081" y="54779"/>
                  </a:lnTo>
                  <a:cubicBezTo>
                    <a:pt x="2812" y="54779"/>
                    <a:pt x="177" y="54779"/>
                    <a:pt x="177" y="60108"/>
                  </a:cubicBezTo>
                  <a:cubicBezTo>
                    <a:pt x="177" y="63474"/>
                    <a:pt x="2285" y="63474"/>
                    <a:pt x="7554" y="63474"/>
                  </a:cubicBezTo>
                  <a:lnTo>
                    <a:pt x="30740" y="63474"/>
                  </a:lnTo>
                  <a:cubicBezTo>
                    <a:pt x="11770" y="143132"/>
                    <a:pt x="10716" y="147900"/>
                    <a:pt x="10716" y="152949"/>
                  </a:cubicBezTo>
                  <a:cubicBezTo>
                    <a:pt x="10716" y="168095"/>
                    <a:pt x="20728" y="178754"/>
                    <a:pt x="34956" y="178754"/>
                  </a:cubicBezTo>
                  <a:cubicBezTo>
                    <a:pt x="61831" y="178754"/>
                    <a:pt x="76849" y="137803"/>
                    <a:pt x="76849" y="135559"/>
                  </a:cubicBezTo>
                  <a:cubicBezTo>
                    <a:pt x="76849" y="132754"/>
                    <a:pt x="74741" y="132754"/>
                    <a:pt x="73687" y="132754"/>
                  </a:cubicBezTo>
                  <a:cubicBezTo>
                    <a:pt x="71316" y="132754"/>
                    <a:pt x="71052" y="133596"/>
                    <a:pt x="69735" y="136681"/>
                  </a:cubicBezTo>
                  <a:cubicBezTo>
                    <a:pt x="58405" y="165851"/>
                    <a:pt x="44441" y="172583"/>
                    <a:pt x="35483" y="172583"/>
                  </a:cubicBezTo>
                  <a:cubicBezTo>
                    <a:pt x="29950" y="172583"/>
                    <a:pt x="27315" y="168937"/>
                    <a:pt x="27315" y="159681"/>
                  </a:cubicBezTo>
                  <a:cubicBezTo>
                    <a:pt x="27315" y="152949"/>
                    <a:pt x="27842" y="150986"/>
                    <a:pt x="28896" y="146217"/>
                  </a:cubicBezTo>
                  <a:lnTo>
                    <a:pt x="48393" y="63474"/>
                  </a:lnTo>
                  <a:close/>
                </a:path>
              </a:pathLst>
            </a:custGeom>
            <a:solidFill>
              <a:srgbClr val="000000"/>
            </a:solidFill>
            <a:ln w="2624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9B432F86-1C87-2DB4-0FE2-9367D7C36D49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7435194" y="4124637"/>
              <a:ext cx="350687" cy="392678"/>
            </a:xfrm>
            <a:custGeom>
              <a:avLst/>
              <a:gdLst>
                <a:gd name="connsiteX0" fmla="*/ 318993 w 350687"/>
                <a:gd name="connsiteY0" fmla="*/ 392754 h 392678"/>
                <a:gd name="connsiteX1" fmla="*/ 350874 w 350687"/>
                <a:gd name="connsiteY1" fmla="*/ 302999 h 392678"/>
                <a:gd name="connsiteX2" fmla="*/ 344287 w 350687"/>
                <a:gd name="connsiteY2" fmla="*/ 302999 h 392678"/>
                <a:gd name="connsiteX3" fmla="*/ 275783 w 350687"/>
                <a:gd name="connsiteY3" fmla="*/ 359657 h 392678"/>
                <a:gd name="connsiteX4" fmla="*/ 193842 w 350687"/>
                <a:gd name="connsiteY4" fmla="*/ 368352 h 392678"/>
                <a:gd name="connsiteX5" fmla="*/ 34965 w 350687"/>
                <a:gd name="connsiteY5" fmla="*/ 368352 h 392678"/>
                <a:gd name="connsiteX6" fmla="*/ 169075 w 350687"/>
                <a:gd name="connsiteY6" fmla="*/ 200902 h 392678"/>
                <a:gd name="connsiteX7" fmla="*/ 171446 w 350687"/>
                <a:gd name="connsiteY7" fmla="*/ 196415 h 392678"/>
                <a:gd name="connsiteX8" fmla="*/ 169602 w 350687"/>
                <a:gd name="connsiteY8" fmla="*/ 192207 h 392678"/>
                <a:gd name="connsiteX9" fmla="*/ 46822 w 350687"/>
                <a:gd name="connsiteY9" fmla="*/ 13539 h 392678"/>
                <a:gd name="connsiteX10" fmla="*/ 191207 w 350687"/>
                <a:gd name="connsiteY10" fmla="*/ 13539 h 392678"/>
                <a:gd name="connsiteX11" fmla="*/ 252861 w 350687"/>
                <a:gd name="connsiteY11" fmla="*/ 18026 h 392678"/>
                <a:gd name="connsiteX12" fmla="*/ 310826 w 350687"/>
                <a:gd name="connsiteY12" fmla="*/ 39063 h 392678"/>
                <a:gd name="connsiteX13" fmla="*/ 344287 w 350687"/>
                <a:gd name="connsiteY13" fmla="*/ 78891 h 392678"/>
                <a:gd name="connsiteX14" fmla="*/ 350874 w 350687"/>
                <a:gd name="connsiteY14" fmla="*/ 78891 h 392678"/>
                <a:gd name="connsiteX15" fmla="*/ 318993 w 350687"/>
                <a:gd name="connsiteY15" fmla="*/ 75 h 392678"/>
                <a:gd name="connsiteX16" fmla="*/ 7564 w 350687"/>
                <a:gd name="connsiteY16" fmla="*/ 75 h 392678"/>
                <a:gd name="connsiteX17" fmla="*/ 450 w 350687"/>
                <a:gd name="connsiteY17" fmla="*/ 2039 h 392678"/>
                <a:gd name="connsiteX18" fmla="*/ 186 w 350687"/>
                <a:gd name="connsiteY18" fmla="*/ 11295 h 392678"/>
                <a:gd name="connsiteX19" fmla="*/ 139566 w 350687"/>
                <a:gd name="connsiteY19" fmla="*/ 214366 h 392678"/>
                <a:gd name="connsiteX20" fmla="*/ 3085 w 350687"/>
                <a:gd name="connsiteY20" fmla="*/ 384620 h 392678"/>
                <a:gd name="connsiteX21" fmla="*/ 450 w 350687"/>
                <a:gd name="connsiteY21" fmla="*/ 389669 h 392678"/>
                <a:gd name="connsiteX22" fmla="*/ 7564 w 350687"/>
                <a:gd name="connsiteY22" fmla="*/ 392754 h 392678"/>
                <a:gd name="connsiteX23" fmla="*/ 318993 w 350687"/>
                <a:gd name="connsiteY23" fmla="*/ 392754 h 39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50687" h="392678">
                  <a:moveTo>
                    <a:pt x="318993" y="392754"/>
                  </a:moveTo>
                  <a:lnTo>
                    <a:pt x="350874" y="302999"/>
                  </a:lnTo>
                  <a:lnTo>
                    <a:pt x="344287" y="302999"/>
                  </a:lnTo>
                  <a:cubicBezTo>
                    <a:pt x="334011" y="332169"/>
                    <a:pt x="306083" y="351242"/>
                    <a:pt x="275783" y="359657"/>
                  </a:cubicBezTo>
                  <a:cubicBezTo>
                    <a:pt x="270250" y="361059"/>
                    <a:pt x="244429" y="368352"/>
                    <a:pt x="193842" y="368352"/>
                  </a:cubicBezTo>
                  <a:lnTo>
                    <a:pt x="34965" y="368352"/>
                  </a:lnTo>
                  <a:lnTo>
                    <a:pt x="169075" y="200902"/>
                  </a:lnTo>
                  <a:cubicBezTo>
                    <a:pt x="170919" y="198659"/>
                    <a:pt x="171446" y="197817"/>
                    <a:pt x="171446" y="196415"/>
                  </a:cubicBezTo>
                  <a:cubicBezTo>
                    <a:pt x="171446" y="195854"/>
                    <a:pt x="171446" y="195012"/>
                    <a:pt x="169602" y="192207"/>
                  </a:cubicBezTo>
                  <a:lnTo>
                    <a:pt x="46822" y="13539"/>
                  </a:lnTo>
                  <a:lnTo>
                    <a:pt x="191207" y="13539"/>
                  </a:lnTo>
                  <a:cubicBezTo>
                    <a:pt x="226513" y="13539"/>
                    <a:pt x="250489" y="17465"/>
                    <a:pt x="252861" y="18026"/>
                  </a:cubicBezTo>
                  <a:cubicBezTo>
                    <a:pt x="267088" y="20270"/>
                    <a:pt x="290011" y="25038"/>
                    <a:pt x="310826" y="39063"/>
                  </a:cubicBezTo>
                  <a:cubicBezTo>
                    <a:pt x="317412" y="43550"/>
                    <a:pt x="335329" y="56172"/>
                    <a:pt x="344287" y="78891"/>
                  </a:cubicBezTo>
                  <a:lnTo>
                    <a:pt x="350874" y="78891"/>
                  </a:lnTo>
                  <a:lnTo>
                    <a:pt x="318993" y="75"/>
                  </a:lnTo>
                  <a:lnTo>
                    <a:pt x="7564" y="75"/>
                  </a:lnTo>
                  <a:cubicBezTo>
                    <a:pt x="1504" y="75"/>
                    <a:pt x="1240" y="356"/>
                    <a:pt x="450" y="2039"/>
                  </a:cubicBezTo>
                  <a:cubicBezTo>
                    <a:pt x="186" y="2880"/>
                    <a:pt x="186" y="8209"/>
                    <a:pt x="186" y="11295"/>
                  </a:cubicBezTo>
                  <a:lnTo>
                    <a:pt x="139566" y="214366"/>
                  </a:lnTo>
                  <a:lnTo>
                    <a:pt x="3085" y="384620"/>
                  </a:lnTo>
                  <a:cubicBezTo>
                    <a:pt x="450" y="387986"/>
                    <a:pt x="450" y="389388"/>
                    <a:pt x="450" y="389669"/>
                  </a:cubicBezTo>
                  <a:cubicBezTo>
                    <a:pt x="450" y="392754"/>
                    <a:pt x="2821" y="392754"/>
                    <a:pt x="7564" y="392754"/>
                  </a:cubicBezTo>
                  <a:lnTo>
                    <a:pt x="318993" y="392754"/>
                  </a:lnTo>
                  <a:close/>
                </a:path>
              </a:pathLst>
            </a:custGeom>
            <a:solidFill>
              <a:srgbClr val="000000"/>
            </a:solidFill>
            <a:ln w="2624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4459615C-217B-3A78-DE55-381C3D7246D6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7337790" y="4592115"/>
              <a:ext cx="45370" cy="196143"/>
            </a:xfrm>
            <a:custGeom>
              <a:avLst/>
              <a:gdLst>
                <a:gd name="connsiteX0" fmla="*/ 44446 w 45370"/>
                <a:gd name="connsiteY0" fmla="*/ 8736 h 196143"/>
                <a:gd name="connsiteX1" fmla="*/ 45553 w 45370"/>
                <a:gd name="connsiteY1" fmla="*/ 5006 h 196143"/>
                <a:gd name="connsiteX2" fmla="*/ 41127 w 45370"/>
                <a:gd name="connsiteY2" fmla="*/ 97 h 196143"/>
                <a:gd name="connsiteX3" fmla="*/ 36147 w 45370"/>
                <a:gd name="connsiteY3" fmla="*/ 5006 h 196143"/>
                <a:gd name="connsiteX4" fmla="*/ 1289 w 45370"/>
                <a:gd name="connsiteY4" fmla="*/ 94340 h 196143"/>
                <a:gd name="connsiteX5" fmla="*/ 182 w 45370"/>
                <a:gd name="connsiteY5" fmla="*/ 98070 h 196143"/>
                <a:gd name="connsiteX6" fmla="*/ 1289 w 45370"/>
                <a:gd name="connsiteY6" fmla="*/ 101997 h 196143"/>
                <a:gd name="connsiteX7" fmla="*/ 35962 w 45370"/>
                <a:gd name="connsiteY7" fmla="*/ 191135 h 196143"/>
                <a:gd name="connsiteX8" fmla="*/ 41127 w 45370"/>
                <a:gd name="connsiteY8" fmla="*/ 196240 h 196143"/>
                <a:gd name="connsiteX9" fmla="*/ 45553 w 45370"/>
                <a:gd name="connsiteY9" fmla="*/ 191332 h 196143"/>
                <a:gd name="connsiteX10" fmla="*/ 44446 w 45370"/>
                <a:gd name="connsiteY10" fmla="*/ 187601 h 196143"/>
                <a:gd name="connsiteX11" fmla="*/ 9588 w 45370"/>
                <a:gd name="connsiteY11" fmla="*/ 98267 h 196143"/>
                <a:gd name="connsiteX12" fmla="*/ 44446 w 45370"/>
                <a:gd name="connsiteY12" fmla="*/ 8736 h 19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370" h="196143">
                  <a:moveTo>
                    <a:pt x="44446" y="8736"/>
                  </a:moveTo>
                  <a:cubicBezTo>
                    <a:pt x="45553" y="5987"/>
                    <a:pt x="45553" y="5595"/>
                    <a:pt x="45553" y="5006"/>
                  </a:cubicBezTo>
                  <a:cubicBezTo>
                    <a:pt x="45553" y="1864"/>
                    <a:pt x="43155" y="97"/>
                    <a:pt x="41127" y="97"/>
                  </a:cubicBezTo>
                  <a:cubicBezTo>
                    <a:pt x="37991" y="97"/>
                    <a:pt x="37253" y="2257"/>
                    <a:pt x="36147" y="5006"/>
                  </a:cubicBezTo>
                  <a:lnTo>
                    <a:pt x="1289" y="94340"/>
                  </a:lnTo>
                  <a:cubicBezTo>
                    <a:pt x="182" y="97089"/>
                    <a:pt x="182" y="97481"/>
                    <a:pt x="182" y="98070"/>
                  </a:cubicBezTo>
                  <a:cubicBezTo>
                    <a:pt x="182" y="99052"/>
                    <a:pt x="182" y="99248"/>
                    <a:pt x="1289" y="101997"/>
                  </a:cubicBezTo>
                  <a:lnTo>
                    <a:pt x="35962" y="191135"/>
                  </a:lnTo>
                  <a:cubicBezTo>
                    <a:pt x="37069" y="194080"/>
                    <a:pt x="38176" y="196240"/>
                    <a:pt x="41127" y="196240"/>
                  </a:cubicBezTo>
                  <a:cubicBezTo>
                    <a:pt x="43155" y="196240"/>
                    <a:pt x="45553" y="194473"/>
                    <a:pt x="45553" y="191332"/>
                  </a:cubicBezTo>
                  <a:cubicBezTo>
                    <a:pt x="45553" y="190743"/>
                    <a:pt x="45553" y="190350"/>
                    <a:pt x="44446" y="187601"/>
                  </a:cubicBezTo>
                  <a:lnTo>
                    <a:pt x="9588" y="98267"/>
                  </a:lnTo>
                  <a:lnTo>
                    <a:pt x="44446" y="8736"/>
                  </a:lnTo>
                  <a:close/>
                </a:path>
              </a:pathLst>
            </a:custGeom>
            <a:solidFill>
              <a:srgbClr val="000000"/>
            </a:solidFill>
            <a:ln w="2624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9FEB0B32-D62A-8578-792B-73E49575A62B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7406271" y="4609196"/>
              <a:ext cx="55883" cy="132136"/>
            </a:xfrm>
            <a:custGeom>
              <a:avLst/>
              <a:gdLst>
                <a:gd name="connsiteX0" fmla="*/ 51274 w 55883"/>
                <a:gd name="connsiteY0" fmla="*/ 7558 h 132136"/>
                <a:gd name="connsiteX1" fmla="*/ 43896 w 55883"/>
                <a:gd name="connsiteY1" fmla="*/ 97 h 132136"/>
                <a:gd name="connsiteX2" fmla="*/ 33568 w 55883"/>
                <a:gd name="connsiteY2" fmla="*/ 10896 h 132136"/>
                <a:gd name="connsiteX3" fmla="*/ 40945 w 55883"/>
                <a:gd name="connsiteY3" fmla="*/ 18357 h 132136"/>
                <a:gd name="connsiteX4" fmla="*/ 51274 w 55883"/>
                <a:gd name="connsiteY4" fmla="*/ 7558 h 132136"/>
                <a:gd name="connsiteX5" fmla="*/ 13649 w 55883"/>
                <a:gd name="connsiteY5" fmla="*/ 107298 h 132136"/>
                <a:gd name="connsiteX6" fmla="*/ 11989 w 55883"/>
                <a:gd name="connsiteY6" fmla="*/ 115545 h 132136"/>
                <a:gd name="connsiteX7" fmla="*/ 29510 w 55883"/>
                <a:gd name="connsiteY7" fmla="*/ 132233 h 132136"/>
                <a:gd name="connsiteX8" fmla="*/ 56069 w 55883"/>
                <a:gd name="connsiteY8" fmla="*/ 102194 h 132136"/>
                <a:gd name="connsiteX9" fmla="*/ 53118 w 55883"/>
                <a:gd name="connsiteY9" fmla="*/ 99641 h 132136"/>
                <a:gd name="connsiteX10" fmla="*/ 49614 w 55883"/>
                <a:gd name="connsiteY10" fmla="*/ 102979 h 132136"/>
                <a:gd name="connsiteX11" fmla="*/ 30064 w 55883"/>
                <a:gd name="connsiteY11" fmla="*/ 126736 h 132136"/>
                <a:gd name="connsiteX12" fmla="*/ 25453 w 55883"/>
                <a:gd name="connsiteY12" fmla="*/ 119864 h 132136"/>
                <a:gd name="connsiteX13" fmla="*/ 28404 w 55883"/>
                <a:gd name="connsiteY13" fmla="*/ 107298 h 132136"/>
                <a:gd name="connsiteX14" fmla="*/ 34306 w 55883"/>
                <a:gd name="connsiteY14" fmla="*/ 91591 h 132136"/>
                <a:gd name="connsiteX15" fmla="*/ 43343 w 55883"/>
                <a:gd name="connsiteY15" fmla="*/ 66656 h 132136"/>
                <a:gd name="connsiteX16" fmla="*/ 44450 w 55883"/>
                <a:gd name="connsiteY16" fmla="*/ 60373 h 132136"/>
                <a:gd name="connsiteX17" fmla="*/ 26928 w 55883"/>
                <a:gd name="connsiteY17" fmla="*/ 43684 h 132136"/>
                <a:gd name="connsiteX18" fmla="*/ 186 w 55883"/>
                <a:gd name="connsiteY18" fmla="*/ 73724 h 132136"/>
                <a:gd name="connsiteX19" fmla="*/ 3321 w 55883"/>
                <a:gd name="connsiteY19" fmla="*/ 76277 h 132136"/>
                <a:gd name="connsiteX20" fmla="*/ 6641 w 55883"/>
                <a:gd name="connsiteY20" fmla="*/ 73135 h 132136"/>
                <a:gd name="connsiteX21" fmla="*/ 26375 w 55883"/>
                <a:gd name="connsiteY21" fmla="*/ 49182 h 132136"/>
                <a:gd name="connsiteX22" fmla="*/ 30986 w 55883"/>
                <a:gd name="connsiteY22" fmla="*/ 56054 h 132136"/>
                <a:gd name="connsiteX23" fmla="*/ 25268 w 55883"/>
                <a:gd name="connsiteY23" fmla="*/ 75688 h 132136"/>
                <a:gd name="connsiteX24" fmla="*/ 13649 w 55883"/>
                <a:gd name="connsiteY24" fmla="*/ 107298 h 132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5883" h="132136">
                  <a:moveTo>
                    <a:pt x="51274" y="7558"/>
                  </a:moveTo>
                  <a:cubicBezTo>
                    <a:pt x="51274" y="4417"/>
                    <a:pt x="49060" y="97"/>
                    <a:pt x="43896" y="97"/>
                  </a:cubicBezTo>
                  <a:cubicBezTo>
                    <a:pt x="38917" y="97"/>
                    <a:pt x="33568" y="5202"/>
                    <a:pt x="33568" y="10896"/>
                  </a:cubicBezTo>
                  <a:cubicBezTo>
                    <a:pt x="33568" y="14233"/>
                    <a:pt x="35966" y="18357"/>
                    <a:pt x="40945" y="18357"/>
                  </a:cubicBezTo>
                  <a:cubicBezTo>
                    <a:pt x="46294" y="18357"/>
                    <a:pt x="51274" y="12859"/>
                    <a:pt x="51274" y="7558"/>
                  </a:cubicBezTo>
                  <a:close/>
                  <a:moveTo>
                    <a:pt x="13649" y="107298"/>
                  </a:moveTo>
                  <a:cubicBezTo>
                    <a:pt x="12911" y="109851"/>
                    <a:pt x="11989" y="112207"/>
                    <a:pt x="11989" y="115545"/>
                  </a:cubicBezTo>
                  <a:cubicBezTo>
                    <a:pt x="11989" y="124773"/>
                    <a:pt x="19367" y="132233"/>
                    <a:pt x="29510" y="132233"/>
                  </a:cubicBezTo>
                  <a:cubicBezTo>
                    <a:pt x="47954" y="132233"/>
                    <a:pt x="56069" y="105139"/>
                    <a:pt x="56069" y="102194"/>
                  </a:cubicBezTo>
                  <a:cubicBezTo>
                    <a:pt x="56069" y="99641"/>
                    <a:pt x="53671" y="99641"/>
                    <a:pt x="53118" y="99641"/>
                  </a:cubicBezTo>
                  <a:cubicBezTo>
                    <a:pt x="50536" y="99641"/>
                    <a:pt x="50351" y="100819"/>
                    <a:pt x="49614" y="102979"/>
                  </a:cubicBezTo>
                  <a:cubicBezTo>
                    <a:pt x="45372" y="118686"/>
                    <a:pt x="37257" y="126736"/>
                    <a:pt x="30064" y="126736"/>
                  </a:cubicBezTo>
                  <a:cubicBezTo>
                    <a:pt x="26375" y="126736"/>
                    <a:pt x="25453" y="124184"/>
                    <a:pt x="25453" y="119864"/>
                  </a:cubicBezTo>
                  <a:cubicBezTo>
                    <a:pt x="25453" y="115348"/>
                    <a:pt x="26744" y="111618"/>
                    <a:pt x="28404" y="107298"/>
                  </a:cubicBezTo>
                  <a:cubicBezTo>
                    <a:pt x="30248" y="101997"/>
                    <a:pt x="32277" y="96696"/>
                    <a:pt x="34306" y="91591"/>
                  </a:cubicBezTo>
                  <a:cubicBezTo>
                    <a:pt x="35966" y="86879"/>
                    <a:pt x="42605" y="69012"/>
                    <a:pt x="43343" y="66656"/>
                  </a:cubicBezTo>
                  <a:cubicBezTo>
                    <a:pt x="43896" y="64693"/>
                    <a:pt x="44450" y="62337"/>
                    <a:pt x="44450" y="60373"/>
                  </a:cubicBezTo>
                  <a:cubicBezTo>
                    <a:pt x="44450" y="51145"/>
                    <a:pt x="37072" y="43684"/>
                    <a:pt x="26928" y="43684"/>
                  </a:cubicBezTo>
                  <a:cubicBezTo>
                    <a:pt x="8669" y="43684"/>
                    <a:pt x="186" y="70387"/>
                    <a:pt x="186" y="73724"/>
                  </a:cubicBezTo>
                  <a:cubicBezTo>
                    <a:pt x="186" y="76277"/>
                    <a:pt x="2768" y="76277"/>
                    <a:pt x="3321" y="76277"/>
                  </a:cubicBezTo>
                  <a:cubicBezTo>
                    <a:pt x="5903" y="76277"/>
                    <a:pt x="6087" y="75295"/>
                    <a:pt x="6641" y="73135"/>
                  </a:cubicBezTo>
                  <a:cubicBezTo>
                    <a:pt x="11436" y="56250"/>
                    <a:pt x="19551" y="49182"/>
                    <a:pt x="26375" y="49182"/>
                  </a:cubicBezTo>
                  <a:cubicBezTo>
                    <a:pt x="29326" y="49182"/>
                    <a:pt x="30986" y="50753"/>
                    <a:pt x="30986" y="56054"/>
                  </a:cubicBezTo>
                  <a:cubicBezTo>
                    <a:pt x="30986" y="60570"/>
                    <a:pt x="29879" y="63515"/>
                    <a:pt x="25268" y="75688"/>
                  </a:cubicBezTo>
                  <a:lnTo>
                    <a:pt x="13649" y="107298"/>
                  </a:lnTo>
                  <a:close/>
                </a:path>
              </a:pathLst>
            </a:custGeom>
            <a:solidFill>
              <a:srgbClr val="000000"/>
            </a:solidFill>
            <a:ln w="2624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1A6F39D4-5D51-7401-3D27-40026F88E3AF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7492805" y="4716790"/>
              <a:ext cx="23423" cy="60472"/>
            </a:xfrm>
            <a:custGeom>
              <a:avLst/>
              <a:gdLst>
                <a:gd name="connsiteX0" fmla="*/ 18447 w 23423"/>
                <a:gd name="connsiteY0" fmla="*/ 19535 h 60472"/>
                <a:gd name="connsiteX1" fmla="*/ 4061 w 23423"/>
                <a:gd name="connsiteY1" fmla="*/ 55465 h 60472"/>
                <a:gd name="connsiteX2" fmla="*/ 2770 w 23423"/>
                <a:gd name="connsiteY2" fmla="*/ 57821 h 60472"/>
                <a:gd name="connsiteX3" fmla="*/ 5352 w 23423"/>
                <a:gd name="connsiteY3" fmla="*/ 60570 h 60472"/>
                <a:gd name="connsiteX4" fmla="*/ 23611 w 23423"/>
                <a:gd name="connsiteY4" fmla="*/ 21498 h 60472"/>
                <a:gd name="connsiteX5" fmla="*/ 10701 w 23423"/>
                <a:gd name="connsiteY5" fmla="*/ 97 h 60472"/>
                <a:gd name="connsiteX6" fmla="*/ 188 w 23423"/>
                <a:gd name="connsiteY6" fmla="*/ 11288 h 60472"/>
                <a:gd name="connsiteX7" fmla="*/ 10885 w 23423"/>
                <a:gd name="connsiteY7" fmla="*/ 22676 h 60472"/>
                <a:gd name="connsiteX8" fmla="*/ 18447 w 23423"/>
                <a:gd name="connsiteY8" fmla="*/ 19535 h 60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23" h="60472">
                  <a:moveTo>
                    <a:pt x="18447" y="19535"/>
                  </a:moveTo>
                  <a:cubicBezTo>
                    <a:pt x="18447" y="30333"/>
                    <a:pt x="16603" y="42899"/>
                    <a:pt x="4061" y="55465"/>
                  </a:cubicBezTo>
                  <a:cubicBezTo>
                    <a:pt x="3324" y="56250"/>
                    <a:pt x="2770" y="56839"/>
                    <a:pt x="2770" y="57821"/>
                  </a:cubicBezTo>
                  <a:cubicBezTo>
                    <a:pt x="2770" y="59195"/>
                    <a:pt x="4246" y="60570"/>
                    <a:pt x="5352" y="60570"/>
                  </a:cubicBezTo>
                  <a:cubicBezTo>
                    <a:pt x="7935" y="60570"/>
                    <a:pt x="23611" y="44862"/>
                    <a:pt x="23611" y="21498"/>
                  </a:cubicBezTo>
                  <a:cubicBezTo>
                    <a:pt x="23611" y="9325"/>
                    <a:pt x="19185" y="97"/>
                    <a:pt x="10701" y="97"/>
                  </a:cubicBezTo>
                  <a:cubicBezTo>
                    <a:pt x="4615" y="97"/>
                    <a:pt x="188" y="5202"/>
                    <a:pt x="188" y="11288"/>
                  </a:cubicBezTo>
                  <a:cubicBezTo>
                    <a:pt x="188" y="17571"/>
                    <a:pt x="4430" y="22676"/>
                    <a:pt x="10885" y="22676"/>
                  </a:cubicBezTo>
                  <a:cubicBezTo>
                    <a:pt x="15312" y="22676"/>
                    <a:pt x="18263" y="19535"/>
                    <a:pt x="18447" y="19535"/>
                  </a:cubicBezTo>
                  <a:close/>
                </a:path>
              </a:pathLst>
            </a:custGeom>
            <a:solidFill>
              <a:srgbClr val="000000"/>
            </a:solidFill>
            <a:ln w="2624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B1BB207D-A712-A386-9351-20ED7FA866A5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7534725" y="4609196"/>
              <a:ext cx="80966" cy="170226"/>
            </a:xfrm>
            <a:custGeom>
              <a:avLst/>
              <a:gdLst>
                <a:gd name="connsiteX0" fmla="*/ 81157 w 80966"/>
                <a:gd name="connsiteY0" fmla="*/ 7558 h 170226"/>
                <a:gd name="connsiteX1" fmla="*/ 73780 w 80966"/>
                <a:gd name="connsiteY1" fmla="*/ 97 h 170226"/>
                <a:gd name="connsiteX2" fmla="*/ 63451 w 80966"/>
                <a:gd name="connsiteY2" fmla="*/ 10896 h 170226"/>
                <a:gd name="connsiteX3" fmla="*/ 70829 w 80966"/>
                <a:gd name="connsiteY3" fmla="*/ 18357 h 170226"/>
                <a:gd name="connsiteX4" fmla="*/ 81157 w 80966"/>
                <a:gd name="connsiteY4" fmla="*/ 7558 h 170226"/>
                <a:gd name="connsiteX5" fmla="*/ 42057 w 80966"/>
                <a:gd name="connsiteY5" fmla="*/ 139891 h 170226"/>
                <a:gd name="connsiteX6" fmla="*/ 18265 w 80966"/>
                <a:gd name="connsiteY6" fmla="*/ 164826 h 170226"/>
                <a:gd name="connsiteX7" fmla="*/ 11626 w 80966"/>
                <a:gd name="connsiteY7" fmla="*/ 163648 h 170226"/>
                <a:gd name="connsiteX8" fmla="*/ 17896 w 80966"/>
                <a:gd name="connsiteY8" fmla="*/ 153634 h 170226"/>
                <a:gd name="connsiteX9" fmla="*/ 10703 w 80966"/>
                <a:gd name="connsiteY9" fmla="*/ 146370 h 170226"/>
                <a:gd name="connsiteX10" fmla="*/ 191 w 80966"/>
                <a:gd name="connsiteY10" fmla="*/ 157954 h 170226"/>
                <a:gd name="connsiteX11" fmla="*/ 18450 w 80966"/>
                <a:gd name="connsiteY11" fmla="*/ 170323 h 170226"/>
                <a:gd name="connsiteX12" fmla="*/ 56812 w 80966"/>
                <a:gd name="connsiteY12" fmla="*/ 139302 h 170226"/>
                <a:gd name="connsiteX13" fmla="*/ 73411 w 80966"/>
                <a:gd name="connsiteY13" fmla="*/ 69012 h 170226"/>
                <a:gd name="connsiteX14" fmla="*/ 74333 w 80966"/>
                <a:gd name="connsiteY14" fmla="*/ 62140 h 170226"/>
                <a:gd name="connsiteX15" fmla="*/ 54599 w 80966"/>
                <a:gd name="connsiteY15" fmla="*/ 43684 h 170226"/>
                <a:gd name="connsiteX16" fmla="*/ 22323 w 80966"/>
                <a:gd name="connsiteY16" fmla="*/ 73724 h 170226"/>
                <a:gd name="connsiteX17" fmla="*/ 25458 w 80966"/>
                <a:gd name="connsiteY17" fmla="*/ 76277 h 170226"/>
                <a:gd name="connsiteX18" fmla="*/ 29147 w 80966"/>
                <a:gd name="connsiteY18" fmla="*/ 72743 h 170226"/>
                <a:gd name="connsiteX19" fmla="*/ 54045 w 80966"/>
                <a:gd name="connsiteY19" fmla="*/ 49182 h 170226"/>
                <a:gd name="connsiteX20" fmla="*/ 60316 w 80966"/>
                <a:gd name="connsiteY20" fmla="*/ 58803 h 170226"/>
                <a:gd name="connsiteX21" fmla="*/ 59763 w 80966"/>
                <a:gd name="connsiteY21" fmla="*/ 64693 h 170226"/>
                <a:gd name="connsiteX22" fmla="*/ 42057 w 80966"/>
                <a:gd name="connsiteY22" fmla="*/ 139891 h 170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966" h="170226">
                  <a:moveTo>
                    <a:pt x="81157" y="7558"/>
                  </a:moveTo>
                  <a:cubicBezTo>
                    <a:pt x="81157" y="4220"/>
                    <a:pt x="78759" y="97"/>
                    <a:pt x="73780" y="97"/>
                  </a:cubicBezTo>
                  <a:cubicBezTo>
                    <a:pt x="68431" y="97"/>
                    <a:pt x="63451" y="5595"/>
                    <a:pt x="63451" y="10896"/>
                  </a:cubicBezTo>
                  <a:cubicBezTo>
                    <a:pt x="63451" y="14037"/>
                    <a:pt x="65665" y="18357"/>
                    <a:pt x="70829" y="18357"/>
                  </a:cubicBezTo>
                  <a:cubicBezTo>
                    <a:pt x="75809" y="18357"/>
                    <a:pt x="81157" y="13252"/>
                    <a:pt x="81157" y="7558"/>
                  </a:cubicBezTo>
                  <a:close/>
                  <a:moveTo>
                    <a:pt x="42057" y="139891"/>
                  </a:moveTo>
                  <a:cubicBezTo>
                    <a:pt x="38922" y="153438"/>
                    <a:pt x="29147" y="164826"/>
                    <a:pt x="18265" y="164826"/>
                  </a:cubicBezTo>
                  <a:cubicBezTo>
                    <a:pt x="15868" y="164826"/>
                    <a:pt x="13654" y="164433"/>
                    <a:pt x="11626" y="163648"/>
                  </a:cubicBezTo>
                  <a:cubicBezTo>
                    <a:pt x="16421" y="161292"/>
                    <a:pt x="17896" y="156580"/>
                    <a:pt x="17896" y="153634"/>
                  </a:cubicBezTo>
                  <a:cubicBezTo>
                    <a:pt x="17896" y="148922"/>
                    <a:pt x="14392" y="146370"/>
                    <a:pt x="10703" y="146370"/>
                  </a:cubicBezTo>
                  <a:cubicBezTo>
                    <a:pt x="4986" y="146370"/>
                    <a:pt x="191" y="151671"/>
                    <a:pt x="191" y="157954"/>
                  </a:cubicBezTo>
                  <a:cubicBezTo>
                    <a:pt x="191" y="165415"/>
                    <a:pt x="7384" y="170323"/>
                    <a:pt x="18450" y="170323"/>
                  </a:cubicBezTo>
                  <a:cubicBezTo>
                    <a:pt x="29516" y="170323"/>
                    <a:pt x="51094" y="163255"/>
                    <a:pt x="56812" y="139302"/>
                  </a:cubicBezTo>
                  <a:lnTo>
                    <a:pt x="73411" y="69012"/>
                  </a:lnTo>
                  <a:cubicBezTo>
                    <a:pt x="73964" y="66852"/>
                    <a:pt x="74333" y="65085"/>
                    <a:pt x="74333" y="62140"/>
                  </a:cubicBezTo>
                  <a:cubicBezTo>
                    <a:pt x="74333" y="51342"/>
                    <a:pt x="65665" y="43684"/>
                    <a:pt x="54599" y="43684"/>
                  </a:cubicBezTo>
                  <a:cubicBezTo>
                    <a:pt x="34126" y="43684"/>
                    <a:pt x="22323" y="70976"/>
                    <a:pt x="22323" y="73724"/>
                  </a:cubicBezTo>
                  <a:cubicBezTo>
                    <a:pt x="22323" y="76277"/>
                    <a:pt x="24905" y="76277"/>
                    <a:pt x="25458" y="76277"/>
                  </a:cubicBezTo>
                  <a:cubicBezTo>
                    <a:pt x="27671" y="76277"/>
                    <a:pt x="27856" y="75688"/>
                    <a:pt x="29147" y="72743"/>
                  </a:cubicBezTo>
                  <a:cubicBezTo>
                    <a:pt x="33758" y="61355"/>
                    <a:pt x="43348" y="49182"/>
                    <a:pt x="54045" y="49182"/>
                  </a:cubicBezTo>
                  <a:cubicBezTo>
                    <a:pt x="58656" y="49182"/>
                    <a:pt x="60316" y="52520"/>
                    <a:pt x="60316" y="58803"/>
                  </a:cubicBezTo>
                  <a:cubicBezTo>
                    <a:pt x="60316" y="60962"/>
                    <a:pt x="59947" y="63711"/>
                    <a:pt x="59763" y="64693"/>
                  </a:cubicBezTo>
                  <a:lnTo>
                    <a:pt x="42057" y="139891"/>
                  </a:lnTo>
                  <a:close/>
                </a:path>
              </a:pathLst>
            </a:custGeom>
            <a:solidFill>
              <a:srgbClr val="000000"/>
            </a:solidFill>
            <a:ln w="2624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554458B1-ECBE-629E-B5D0-E2F1DEDA9AB3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7646770" y="4592115"/>
              <a:ext cx="45370" cy="196143"/>
            </a:xfrm>
            <a:custGeom>
              <a:avLst/>
              <a:gdLst>
                <a:gd name="connsiteX0" fmla="*/ 44459 w 45370"/>
                <a:gd name="connsiteY0" fmla="*/ 101997 h 196143"/>
                <a:gd name="connsiteX1" fmla="*/ 45565 w 45370"/>
                <a:gd name="connsiteY1" fmla="*/ 98267 h 196143"/>
                <a:gd name="connsiteX2" fmla="*/ 44459 w 45370"/>
                <a:gd name="connsiteY2" fmla="*/ 94340 h 196143"/>
                <a:gd name="connsiteX3" fmla="*/ 9785 w 45370"/>
                <a:gd name="connsiteY3" fmla="*/ 5202 h 196143"/>
                <a:gd name="connsiteX4" fmla="*/ 4621 w 45370"/>
                <a:gd name="connsiteY4" fmla="*/ 97 h 196143"/>
                <a:gd name="connsiteX5" fmla="*/ 194 w 45370"/>
                <a:gd name="connsiteY5" fmla="*/ 5006 h 196143"/>
                <a:gd name="connsiteX6" fmla="*/ 1301 w 45370"/>
                <a:gd name="connsiteY6" fmla="*/ 8736 h 196143"/>
                <a:gd name="connsiteX7" fmla="*/ 36159 w 45370"/>
                <a:gd name="connsiteY7" fmla="*/ 98070 h 196143"/>
                <a:gd name="connsiteX8" fmla="*/ 1301 w 45370"/>
                <a:gd name="connsiteY8" fmla="*/ 187601 h 196143"/>
                <a:gd name="connsiteX9" fmla="*/ 194 w 45370"/>
                <a:gd name="connsiteY9" fmla="*/ 191332 h 196143"/>
                <a:gd name="connsiteX10" fmla="*/ 4621 w 45370"/>
                <a:gd name="connsiteY10" fmla="*/ 196240 h 196143"/>
                <a:gd name="connsiteX11" fmla="*/ 9601 w 45370"/>
                <a:gd name="connsiteY11" fmla="*/ 191332 h 196143"/>
                <a:gd name="connsiteX12" fmla="*/ 44459 w 45370"/>
                <a:gd name="connsiteY12" fmla="*/ 101997 h 19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370" h="196143">
                  <a:moveTo>
                    <a:pt x="44459" y="101997"/>
                  </a:moveTo>
                  <a:cubicBezTo>
                    <a:pt x="45565" y="99248"/>
                    <a:pt x="45565" y="98856"/>
                    <a:pt x="45565" y="98267"/>
                  </a:cubicBezTo>
                  <a:cubicBezTo>
                    <a:pt x="45565" y="97285"/>
                    <a:pt x="45565" y="97089"/>
                    <a:pt x="44459" y="94340"/>
                  </a:cubicBezTo>
                  <a:lnTo>
                    <a:pt x="9785" y="5202"/>
                  </a:lnTo>
                  <a:cubicBezTo>
                    <a:pt x="8678" y="2257"/>
                    <a:pt x="7572" y="97"/>
                    <a:pt x="4621" y="97"/>
                  </a:cubicBezTo>
                  <a:cubicBezTo>
                    <a:pt x="2592" y="97"/>
                    <a:pt x="194" y="1864"/>
                    <a:pt x="194" y="5006"/>
                  </a:cubicBezTo>
                  <a:cubicBezTo>
                    <a:pt x="194" y="5595"/>
                    <a:pt x="194" y="5987"/>
                    <a:pt x="1301" y="8736"/>
                  </a:cubicBezTo>
                  <a:lnTo>
                    <a:pt x="36159" y="98070"/>
                  </a:lnTo>
                  <a:lnTo>
                    <a:pt x="1301" y="187601"/>
                  </a:lnTo>
                  <a:cubicBezTo>
                    <a:pt x="194" y="190350"/>
                    <a:pt x="194" y="190743"/>
                    <a:pt x="194" y="191332"/>
                  </a:cubicBezTo>
                  <a:cubicBezTo>
                    <a:pt x="194" y="194473"/>
                    <a:pt x="2592" y="196240"/>
                    <a:pt x="4621" y="196240"/>
                  </a:cubicBezTo>
                  <a:cubicBezTo>
                    <a:pt x="7756" y="196240"/>
                    <a:pt x="8494" y="194080"/>
                    <a:pt x="9601" y="191332"/>
                  </a:cubicBezTo>
                  <a:lnTo>
                    <a:pt x="44459" y="101997"/>
                  </a:lnTo>
                  <a:close/>
                </a:path>
              </a:pathLst>
            </a:custGeom>
            <a:solidFill>
              <a:srgbClr val="000000"/>
            </a:solidFill>
            <a:ln w="2624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AE060972-B201-3445-52A2-78100210C7B0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7738489" y="4716790"/>
              <a:ext cx="23423" cy="60472"/>
            </a:xfrm>
            <a:custGeom>
              <a:avLst/>
              <a:gdLst>
                <a:gd name="connsiteX0" fmla="*/ 18457 w 23423"/>
                <a:gd name="connsiteY0" fmla="*/ 19535 h 60472"/>
                <a:gd name="connsiteX1" fmla="*/ 4071 w 23423"/>
                <a:gd name="connsiteY1" fmla="*/ 55465 h 60472"/>
                <a:gd name="connsiteX2" fmla="*/ 2780 w 23423"/>
                <a:gd name="connsiteY2" fmla="*/ 57821 h 60472"/>
                <a:gd name="connsiteX3" fmla="*/ 5362 w 23423"/>
                <a:gd name="connsiteY3" fmla="*/ 60570 h 60472"/>
                <a:gd name="connsiteX4" fmla="*/ 23621 w 23423"/>
                <a:gd name="connsiteY4" fmla="*/ 21498 h 60472"/>
                <a:gd name="connsiteX5" fmla="*/ 10710 w 23423"/>
                <a:gd name="connsiteY5" fmla="*/ 97 h 60472"/>
                <a:gd name="connsiteX6" fmla="*/ 198 w 23423"/>
                <a:gd name="connsiteY6" fmla="*/ 11288 h 60472"/>
                <a:gd name="connsiteX7" fmla="*/ 10895 w 23423"/>
                <a:gd name="connsiteY7" fmla="*/ 22676 h 60472"/>
                <a:gd name="connsiteX8" fmla="*/ 18457 w 23423"/>
                <a:gd name="connsiteY8" fmla="*/ 19535 h 60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23" h="60472">
                  <a:moveTo>
                    <a:pt x="18457" y="19535"/>
                  </a:moveTo>
                  <a:cubicBezTo>
                    <a:pt x="18457" y="30333"/>
                    <a:pt x="16612" y="42899"/>
                    <a:pt x="4071" y="55465"/>
                  </a:cubicBezTo>
                  <a:cubicBezTo>
                    <a:pt x="3333" y="56250"/>
                    <a:pt x="2780" y="56839"/>
                    <a:pt x="2780" y="57821"/>
                  </a:cubicBezTo>
                  <a:cubicBezTo>
                    <a:pt x="2780" y="59195"/>
                    <a:pt x="4255" y="60570"/>
                    <a:pt x="5362" y="60570"/>
                  </a:cubicBezTo>
                  <a:cubicBezTo>
                    <a:pt x="7944" y="60570"/>
                    <a:pt x="23621" y="44862"/>
                    <a:pt x="23621" y="21498"/>
                  </a:cubicBezTo>
                  <a:cubicBezTo>
                    <a:pt x="23621" y="9325"/>
                    <a:pt x="19194" y="97"/>
                    <a:pt x="10710" y="97"/>
                  </a:cubicBezTo>
                  <a:cubicBezTo>
                    <a:pt x="4624" y="97"/>
                    <a:pt x="198" y="5202"/>
                    <a:pt x="198" y="11288"/>
                  </a:cubicBezTo>
                  <a:cubicBezTo>
                    <a:pt x="198" y="17571"/>
                    <a:pt x="4440" y="22676"/>
                    <a:pt x="10895" y="22676"/>
                  </a:cubicBezTo>
                  <a:cubicBezTo>
                    <a:pt x="15321" y="22676"/>
                    <a:pt x="18272" y="19535"/>
                    <a:pt x="18457" y="19535"/>
                  </a:cubicBezTo>
                  <a:close/>
                </a:path>
              </a:pathLst>
            </a:custGeom>
            <a:solidFill>
              <a:srgbClr val="000000"/>
            </a:solidFill>
            <a:ln w="2624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A02B6EF9-2582-8D82-3DBA-995D6624F86D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7791290" y="4654747"/>
              <a:ext cx="106787" cy="86585"/>
            </a:xfrm>
            <a:custGeom>
              <a:avLst/>
              <a:gdLst>
                <a:gd name="connsiteX0" fmla="*/ 97212 w 106787"/>
                <a:gd name="connsiteY0" fmla="*/ 13448 h 86585"/>
                <a:gd name="connsiteX1" fmla="*/ 104036 w 106787"/>
                <a:gd name="connsiteY1" fmla="*/ 11877 h 86585"/>
                <a:gd name="connsiteX2" fmla="*/ 106987 w 106787"/>
                <a:gd name="connsiteY2" fmla="*/ 5595 h 86585"/>
                <a:gd name="connsiteX3" fmla="*/ 99056 w 106787"/>
                <a:gd name="connsiteY3" fmla="*/ 97 h 86585"/>
                <a:gd name="connsiteX4" fmla="*/ 51841 w 106787"/>
                <a:gd name="connsiteY4" fmla="*/ 97 h 86585"/>
                <a:gd name="connsiteX5" fmla="*/ 200 w 106787"/>
                <a:gd name="connsiteY5" fmla="*/ 54679 h 86585"/>
                <a:gd name="connsiteX6" fmla="*/ 31738 w 106787"/>
                <a:gd name="connsiteY6" fmla="*/ 86683 h 86585"/>
                <a:gd name="connsiteX7" fmla="*/ 81535 w 106787"/>
                <a:gd name="connsiteY7" fmla="*/ 34260 h 86585"/>
                <a:gd name="connsiteX8" fmla="*/ 76002 w 106787"/>
                <a:gd name="connsiteY8" fmla="*/ 13448 h 86585"/>
                <a:gd name="connsiteX9" fmla="*/ 97212 w 106787"/>
                <a:gd name="connsiteY9" fmla="*/ 13448 h 86585"/>
                <a:gd name="connsiteX10" fmla="*/ 31923 w 106787"/>
                <a:gd name="connsiteY10" fmla="*/ 81185 h 86585"/>
                <a:gd name="connsiteX11" fmla="*/ 13664 w 106787"/>
                <a:gd name="connsiteY11" fmla="*/ 60177 h 86585"/>
                <a:gd name="connsiteX12" fmla="*/ 48706 w 106787"/>
                <a:gd name="connsiteY12" fmla="*/ 13448 h 86585"/>
                <a:gd name="connsiteX13" fmla="*/ 67703 w 106787"/>
                <a:gd name="connsiteY13" fmla="*/ 32100 h 86585"/>
                <a:gd name="connsiteX14" fmla="*/ 57006 w 106787"/>
                <a:gd name="connsiteY14" fmla="*/ 66460 h 86585"/>
                <a:gd name="connsiteX15" fmla="*/ 31923 w 106787"/>
                <a:gd name="connsiteY15" fmla="*/ 81185 h 8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6787" h="86585">
                  <a:moveTo>
                    <a:pt x="97212" y="13448"/>
                  </a:moveTo>
                  <a:cubicBezTo>
                    <a:pt x="100348" y="13448"/>
                    <a:pt x="102007" y="13448"/>
                    <a:pt x="104036" y="11877"/>
                  </a:cubicBezTo>
                  <a:cubicBezTo>
                    <a:pt x="106434" y="9718"/>
                    <a:pt x="106987" y="6969"/>
                    <a:pt x="106987" y="5595"/>
                  </a:cubicBezTo>
                  <a:cubicBezTo>
                    <a:pt x="106987" y="97"/>
                    <a:pt x="102192" y="97"/>
                    <a:pt x="99056" y="97"/>
                  </a:cubicBezTo>
                  <a:lnTo>
                    <a:pt x="51841" y="97"/>
                  </a:lnTo>
                  <a:cubicBezTo>
                    <a:pt x="22332" y="97"/>
                    <a:pt x="200" y="31119"/>
                    <a:pt x="200" y="54679"/>
                  </a:cubicBezTo>
                  <a:cubicBezTo>
                    <a:pt x="200" y="72939"/>
                    <a:pt x="12926" y="86683"/>
                    <a:pt x="31738" y="86683"/>
                  </a:cubicBezTo>
                  <a:cubicBezTo>
                    <a:pt x="54977" y="86683"/>
                    <a:pt x="81535" y="64300"/>
                    <a:pt x="81535" y="34260"/>
                  </a:cubicBezTo>
                  <a:cubicBezTo>
                    <a:pt x="81535" y="31119"/>
                    <a:pt x="81535" y="22283"/>
                    <a:pt x="76002" y="13448"/>
                  </a:cubicBezTo>
                  <a:lnTo>
                    <a:pt x="97212" y="13448"/>
                  </a:lnTo>
                  <a:close/>
                  <a:moveTo>
                    <a:pt x="31923" y="81185"/>
                  </a:moveTo>
                  <a:cubicBezTo>
                    <a:pt x="21963" y="81185"/>
                    <a:pt x="13664" y="74117"/>
                    <a:pt x="13664" y="60177"/>
                  </a:cubicBezTo>
                  <a:cubicBezTo>
                    <a:pt x="13664" y="54287"/>
                    <a:pt x="16983" y="13448"/>
                    <a:pt x="48706" y="13448"/>
                  </a:cubicBezTo>
                  <a:cubicBezTo>
                    <a:pt x="58112" y="13448"/>
                    <a:pt x="67703" y="17179"/>
                    <a:pt x="67703" y="32100"/>
                  </a:cubicBezTo>
                  <a:cubicBezTo>
                    <a:pt x="67703" y="35635"/>
                    <a:pt x="66043" y="53305"/>
                    <a:pt x="57006" y="66460"/>
                  </a:cubicBezTo>
                  <a:cubicBezTo>
                    <a:pt x="49259" y="77258"/>
                    <a:pt x="38931" y="81185"/>
                    <a:pt x="31923" y="81185"/>
                  </a:cubicBezTo>
                  <a:close/>
                </a:path>
              </a:pathLst>
            </a:custGeom>
            <a:solidFill>
              <a:srgbClr val="000000"/>
            </a:solidFill>
            <a:ln w="2624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D4A23DD3-738C-A53B-6E95-1C7EE0F8E2B3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8000456" y="4068539"/>
              <a:ext cx="100121" cy="504592"/>
            </a:xfrm>
            <a:custGeom>
              <a:avLst/>
              <a:gdLst>
                <a:gd name="connsiteX0" fmla="*/ 88471 w 100121"/>
                <a:gd name="connsiteY0" fmla="*/ 501581 h 504592"/>
                <a:gd name="connsiteX1" fmla="*/ 91633 w 100121"/>
                <a:gd name="connsiteY1" fmla="*/ 504666 h 504592"/>
                <a:gd name="connsiteX2" fmla="*/ 97429 w 100121"/>
                <a:gd name="connsiteY2" fmla="*/ 504666 h 504592"/>
                <a:gd name="connsiteX3" fmla="*/ 100328 w 100121"/>
                <a:gd name="connsiteY3" fmla="*/ 501861 h 504592"/>
                <a:gd name="connsiteX4" fmla="*/ 99274 w 100121"/>
                <a:gd name="connsiteY4" fmla="*/ 499337 h 504592"/>
                <a:gd name="connsiteX5" fmla="*/ 59225 w 100121"/>
                <a:gd name="connsiteY5" fmla="*/ 442959 h 504592"/>
                <a:gd name="connsiteX6" fmla="*/ 20231 w 100121"/>
                <a:gd name="connsiteY6" fmla="*/ 252510 h 504592"/>
                <a:gd name="connsiteX7" fmla="*/ 99537 w 100121"/>
                <a:gd name="connsiteY7" fmla="*/ 5122 h 504592"/>
                <a:gd name="connsiteX8" fmla="*/ 100328 w 100121"/>
                <a:gd name="connsiteY8" fmla="*/ 2878 h 504592"/>
                <a:gd name="connsiteX9" fmla="*/ 95322 w 100121"/>
                <a:gd name="connsiteY9" fmla="*/ 74 h 504592"/>
                <a:gd name="connsiteX10" fmla="*/ 88998 w 100121"/>
                <a:gd name="connsiteY10" fmla="*/ 2318 h 504592"/>
                <a:gd name="connsiteX11" fmla="*/ 17596 w 100121"/>
                <a:gd name="connsiteY11" fmla="*/ 123487 h 504592"/>
                <a:gd name="connsiteX12" fmla="*/ 207 w 100121"/>
                <a:gd name="connsiteY12" fmla="*/ 252230 h 504592"/>
                <a:gd name="connsiteX13" fmla="*/ 52902 w 100121"/>
                <a:gd name="connsiteY13" fmla="*/ 458947 h 504592"/>
                <a:gd name="connsiteX14" fmla="*/ 69764 w 100121"/>
                <a:gd name="connsiteY14" fmla="*/ 481666 h 504592"/>
                <a:gd name="connsiteX15" fmla="*/ 78196 w 100121"/>
                <a:gd name="connsiteY15" fmla="*/ 491483 h 504592"/>
                <a:gd name="connsiteX16" fmla="*/ 88471 w 100121"/>
                <a:gd name="connsiteY16" fmla="*/ 501581 h 50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0121" h="504592">
                  <a:moveTo>
                    <a:pt x="88471" y="501581"/>
                  </a:moveTo>
                  <a:cubicBezTo>
                    <a:pt x="88998" y="501861"/>
                    <a:pt x="91369" y="504666"/>
                    <a:pt x="91633" y="504666"/>
                  </a:cubicBezTo>
                  <a:lnTo>
                    <a:pt x="97429" y="504666"/>
                  </a:lnTo>
                  <a:cubicBezTo>
                    <a:pt x="98220" y="504666"/>
                    <a:pt x="100328" y="504385"/>
                    <a:pt x="100328" y="501861"/>
                  </a:cubicBezTo>
                  <a:cubicBezTo>
                    <a:pt x="100328" y="500739"/>
                    <a:pt x="99801" y="500178"/>
                    <a:pt x="99274" y="499337"/>
                  </a:cubicBezTo>
                  <a:cubicBezTo>
                    <a:pt x="89789" y="489239"/>
                    <a:pt x="75561" y="473813"/>
                    <a:pt x="59225" y="442959"/>
                  </a:cubicBezTo>
                  <a:cubicBezTo>
                    <a:pt x="30770" y="389106"/>
                    <a:pt x="20231" y="319826"/>
                    <a:pt x="20231" y="252510"/>
                  </a:cubicBezTo>
                  <a:cubicBezTo>
                    <a:pt x="20231" y="127975"/>
                    <a:pt x="53429" y="54768"/>
                    <a:pt x="99537" y="5122"/>
                  </a:cubicBezTo>
                  <a:cubicBezTo>
                    <a:pt x="100328" y="4281"/>
                    <a:pt x="100328" y="3439"/>
                    <a:pt x="100328" y="2878"/>
                  </a:cubicBezTo>
                  <a:cubicBezTo>
                    <a:pt x="100328" y="74"/>
                    <a:pt x="98483" y="74"/>
                    <a:pt x="95322" y="74"/>
                  </a:cubicBezTo>
                  <a:cubicBezTo>
                    <a:pt x="91896" y="74"/>
                    <a:pt x="91369" y="74"/>
                    <a:pt x="88998" y="2318"/>
                  </a:cubicBezTo>
                  <a:cubicBezTo>
                    <a:pt x="63968" y="25317"/>
                    <a:pt x="35776" y="64305"/>
                    <a:pt x="17596" y="123487"/>
                  </a:cubicBezTo>
                  <a:cubicBezTo>
                    <a:pt x="6266" y="160511"/>
                    <a:pt x="207" y="205669"/>
                    <a:pt x="207" y="252230"/>
                  </a:cubicBezTo>
                  <a:cubicBezTo>
                    <a:pt x="207" y="318705"/>
                    <a:pt x="11536" y="393874"/>
                    <a:pt x="52902" y="458947"/>
                  </a:cubicBezTo>
                  <a:cubicBezTo>
                    <a:pt x="60016" y="469886"/>
                    <a:pt x="69764" y="481386"/>
                    <a:pt x="69764" y="481666"/>
                  </a:cubicBezTo>
                  <a:cubicBezTo>
                    <a:pt x="72399" y="485032"/>
                    <a:pt x="76088" y="489520"/>
                    <a:pt x="78196" y="491483"/>
                  </a:cubicBezTo>
                  <a:lnTo>
                    <a:pt x="88471" y="501581"/>
                  </a:lnTo>
                  <a:close/>
                </a:path>
              </a:pathLst>
            </a:custGeom>
            <a:solidFill>
              <a:srgbClr val="000000"/>
            </a:solidFill>
            <a:ln w="2624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DC89AFD1-3E5D-61F1-5342-0EA4F90A63EF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8121187" y="4267125"/>
              <a:ext cx="102492" cy="127059"/>
            </a:xfrm>
            <a:custGeom>
              <a:avLst/>
              <a:gdLst>
                <a:gd name="connsiteX0" fmla="*/ 93747 w 102492"/>
                <a:gd name="connsiteY0" fmla="*/ 17475 h 127059"/>
                <a:gd name="connsiteX1" fmla="*/ 82154 w 102492"/>
                <a:gd name="connsiteY1" fmla="*/ 21402 h 127059"/>
                <a:gd name="connsiteX2" fmla="*/ 77411 w 102492"/>
                <a:gd name="connsiteY2" fmla="*/ 32340 h 127059"/>
                <a:gd name="connsiteX3" fmla="*/ 87160 w 102492"/>
                <a:gd name="connsiteY3" fmla="*/ 42157 h 127059"/>
                <a:gd name="connsiteX4" fmla="*/ 101914 w 102492"/>
                <a:gd name="connsiteY4" fmla="*/ 24206 h 127059"/>
                <a:gd name="connsiteX5" fmla="*/ 70824 w 102492"/>
                <a:gd name="connsiteY5" fmla="*/ 85 h 127059"/>
                <a:gd name="connsiteX6" fmla="*/ 212 w 102492"/>
                <a:gd name="connsiteY6" fmla="*/ 79742 h 127059"/>
                <a:gd name="connsiteX7" fmla="*/ 42896 w 102492"/>
                <a:gd name="connsiteY7" fmla="*/ 127144 h 127059"/>
                <a:gd name="connsiteX8" fmla="*/ 102705 w 102492"/>
                <a:gd name="connsiteY8" fmla="*/ 94047 h 127059"/>
                <a:gd name="connsiteX9" fmla="*/ 99543 w 102492"/>
                <a:gd name="connsiteY9" fmla="*/ 90401 h 127059"/>
                <a:gd name="connsiteX10" fmla="*/ 96118 w 102492"/>
                <a:gd name="connsiteY10" fmla="*/ 93206 h 127059"/>
                <a:gd name="connsiteX11" fmla="*/ 43423 w 102492"/>
                <a:gd name="connsiteY11" fmla="*/ 120974 h 127059"/>
                <a:gd name="connsiteX12" fmla="*/ 19710 w 102492"/>
                <a:gd name="connsiteY12" fmla="*/ 90401 h 127059"/>
                <a:gd name="connsiteX13" fmla="*/ 33937 w 102492"/>
                <a:gd name="connsiteY13" fmla="*/ 34304 h 127059"/>
                <a:gd name="connsiteX14" fmla="*/ 71088 w 102492"/>
                <a:gd name="connsiteY14" fmla="*/ 6255 h 127059"/>
                <a:gd name="connsiteX15" fmla="*/ 93747 w 102492"/>
                <a:gd name="connsiteY15" fmla="*/ 17475 h 127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492" h="127059">
                  <a:moveTo>
                    <a:pt x="93747" y="17475"/>
                  </a:moveTo>
                  <a:cubicBezTo>
                    <a:pt x="89531" y="17475"/>
                    <a:pt x="85842" y="17475"/>
                    <a:pt x="82154" y="21402"/>
                  </a:cubicBezTo>
                  <a:cubicBezTo>
                    <a:pt x="77938" y="25609"/>
                    <a:pt x="77411" y="30377"/>
                    <a:pt x="77411" y="32340"/>
                  </a:cubicBezTo>
                  <a:cubicBezTo>
                    <a:pt x="77411" y="39072"/>
                    <a:pt x="82154" y="42157"/>
                    <a:pt x="87160" y="42157"/>
                  </a:cubicBezTo>
                  <a:cubicBezTo>
                    <a:pt x="94801" y="42157"/>
                    <a:pt x="101914" y="35426"/>
                    <a:pt x="101914" y="24206"/>
                  </a:cubicBezTo>
                  <a:cubicBezTo>
                    <a:pt x="101914" y="10463"/>
                    <a:pt x="89531" y="85"/>
                    <a:pt x="70824" y="85"/>
                  </a:cubicBezTo>
                  <a:cubicBezTo>
                    <a:pt x="35255" y="85"/>
                    <a:pt x="212" y="40194"/>
                    <a:pt x="212" y="79742"/>
                  </a:cubicBezTo>
                  <a:cubicBezTo>
                    <a:pt x="212" y="104986"/>
                    <a:pt x="15494" y="127144"/>
                    <a:pt x="42896" y="127144"/>
                  </a:cubicBezTo>
                  <a:cubicBezTo>
                    <a:pt x="80573" y="127144"/>
                    <a:pt x="102705" y="97413"/>
                    <a:pt x="102705" y="94047"/>
                  </a:cubicBezTo>
                  <a:cubicBezTo>
                    <a:pt x="102705" y="92364"/>
                    <a:pt x="101124" y="90401"/>
                    <a:pt x="99543" y="90401"/>
                  </a:cubicBezTo>
                  <a:cubicBezTo>
                    <a:pt x="98226" y="90401"/>
                    <a:pt x="97699" y="90962"/>
                    <a:pt x="96118" y="93206"/>
                  </a:cubicBezTo>
                  <a:cubicBezTo>
                    <a:pt x="75303" y="120974"/>
                    <a:pt x="46584" y="120974"/>
                    <a:pt x="43423" y="120974"/>
                  </a:cubicBezTo>
                  <a:cubicBezTo>
                    <a:pt x="26824" y="120974"/>
                    <a:pt x="19710" y="107230"/>
                    <a:pt x="19710" y="90401"/>
                  </a:cubicBezTo>
                  <a:cubicBezTo>
                    <a:pt x="19710" y="78901"/>
                    <a:pt x="24979" y="51694"/>
                    <a:pt x="33937" y="34304"/>
                  </a:cubicBezTo>
                  <a:cubicBezTo>
                    <a:pt x="42105" y="18316"/>
                    <a:pt x="56596" y="6255"/>
                    <a:pt x="71088" y="6255"/>
                  </a:cubicBezTo>
                  <a:cubicBezTo>
                    <a:pt x="80046" y="6255"/>
                    <a:pt x="90058" y="9902"/>
                    <a:pt x="93747" y="17475"/>
                  </a:cubicBezTo>
                  <a:close/>
                </a:path>
              </a:pathLst>
            </a:custGeom>
            <a:solidFill>
              <a:srgbClr val="000000"/>
            </a:solidFill>
            <a:ln w="2624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17ACE6C1-C8A8-FA9A-E1D3-2971A7CA6EE4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8238607" y="4118088"/>
              <a:ext cx="68240" cy="180239"/>
            </a:xfrm>
            <a:custGeom>
              <a:avLst/>
              <a:gdLst>
                <a:gd name="connsiteX0" fmla="*/ 36550 w 68240"/>
                <a:gd name="connsiteY0" fmla="*/ 56233 h 180239"/>
                <a:gd name="connsiteX1" fmla="*/ 46694 w 68240"/>
                <a:gd name="connsiteY1" fmla="*/ 58393 h 180239"/>
                <a:gd name="connsiteX2" fmla="*/ 60527 w 68240"/>
                <a:gd name="connsiteY2" fmla="*/ 61338 h 180239"/>
                <a:gd name="connsiteX3" fmla="*/ 68457 w 68240"/>
                <a:gd name="connsiteY3" fmla="*/ 53681 h 180239"/>
                <a:gd name="connsiteX4" fmla="*/ 60527 w 68240"/>
                <a:gd name="connsiteY4" fmla="*/ 46023 h 180239"/>
                <a:gd name="connsiteX5" fmla="*/ 46694 w 68240"/>
                <a:gd name="connsiteY5" fmla="*/ 48968 h 180239"/>
                <a:gd name="connsiteX6" fmla="*/ 36550 w 68240"/>
                <a:gd name="connsiteY6" fmla="*/ 51128 h 180239"/>
                <a:gd name="connsiteX7" fmla="*/ 39132 w 68240"/>
                <a:gd name="connsiteY7" fmla="*/ 29923 h 180239"/>
                <a:gd name="connsiteX8" fmla="*/ 41530 w 68240"/>
                <a:gd name="connsiteY8" fmla="*/ 9112 h 180239"/>
                <a:gd name="connsiteX9" fmla="*/ 34337 w 68240"/>
                <a:gd name="connsiteY9" fmla="*/ 80 h 180239"/>
                <a:gd name="connsiteX10" fmla="*/ 27144 w 68240"/>
                <a:gd name="connsiteY10" fmla="*/ 9112 h 180239"/>
                <a:gd name="connsiteX11" fmla="*/ 29726 w 68240"/>
                <a:gd name="connsiteY11" fmla="*/ 32083 h 180239"/>
                <a:gd name="connsiteX12" fmla="*/ 32124 w 68240"/>
                <a:gd name="connsiteY12" fmla="*/ 51128 h 180239"/>
                <a:gd name="connsiteX13" fmla="*/ 21980 w 68240"/>
                <a:gd name="connsiteY13" fmla="*/ 48968 h 180239"/>
                <a:gd name="connsiteX14" fmla="*/ 8147 w 68240"/>
                <a:gd name="connsiteY14" fmla="*/ 46023 h 180239"/>
                <a:gd name="connsiteX15" fmla="*/ 217 w 68240"/>
                <a:gd name="connsiteY15" fmla="*/ 53681 h 180239"/>
                <a:gd name="connsiteX16" fmla="*/ 8147 w 68240"/>
                <a:gd name="connsiteY16" fmla="*/ 61338 h 180239"/>
                <a:gd name="connsiteX17" fmla="*/ 21980 w 68240"/>
                <a:gd name="connsiteY17" fmla="*/ 58393 h 180239"/>
                <a:gd name="connsiteX18" fmla="*/ 32124 w 68240"/>
                <a:gd name="connsiteY18" fmla="*/ 56233 h 180239"/>
                <a:gd name="connsiteX19" fmla="*/ 29542 w 68240"/>
                <a:gd name="connsiteY19" fmla="*/ 71547 h 180239"/>
                <a:gd name="connsiteX20" fmla="*/ 27144 w 68240"/>
                <a:gd name="connsiteY20" fmla="*/ 95305 h 180239"/>
                <a:gd name="connsiteX21" fmla="*/ 31202 w 68240"/>
                <a:gd name="connsiteY21" fmla="*/ 177374 h 180239"/>
                <a:gd name="connsiteX22" fmla="*/ 34337 w 68240"/>
                <a:gd name="connsiteY22" fmla="*/ 180319 h 180239"/>
                <a:gd name="connsiteX23" fmla="*/ 37657 w 68240"/>
                <a:gd name="connsiteY23" fmla="*/ 176393 h 180239"/>
                <a:gd name="connsiteX24" fmla="*/ 39870 w 68240"/>
                <a:gd name="connsiteY24" fmla="*/ 147138 h 180239"/>
                <a:gd name="connsiteX25" fmla="*/ 41530 w 68240"/>
                <a:gd name="connsiteY25" fmla="*/ 95305 h 180239"/>
                <a:gd name="connsiteX26" fmla="*/ 38948 w 68240"/>
                <a:gd name="connsiteY26" fmla="*/ 71155 h 180239"/>
                <a:gd name="connsiteX27" fmla="*/ 36550 w 68240"/>
                <a:gd name="connsiteY27" fmla="*/ 56233 h 1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8240" h="180239">
                  <a:moveTo>
                    <a:pt x="36550" y="56233"/>
                  </a:moveTo>
                  <a:cubicBezTo>
                    <a:pt x="39317" y="56626"/>
                    <a:pt x="41161" y="56822"/>
                    <a:pt x="46694" y="58393"/>
                  </a:cubicBezTo>
                  <a:cubicBezTo>
                    <a:pt x="52596" y="60160"/>
                    <a:pt x="57022" y="61338"/>
                    <a:pt x="60527" y="61338"/>
                  </a:cubicBezTo>
                  <a:cubicBezTo>
                    <a:pt x="67720" y="61338"/>
                    <a:pt x="68457" y="55448"/>
                    <a:pt x="68457" y="53681"/>
                  </a:cubicBezTo>
                  <a:cubicBezTo>
                    <a:pt x="68457" y="52110"/>
                    <a:pt x="67720" y="46023"/>
                    <a:pt x="60527" y="46023"/>
                  </a:cubicBezTo>
                  <a:cubicBezTo>
                    <a:pt x="57022" y="46023"/>
                    <a:pt x="52596" y="47201"/>
                    <a:pt x="46694" y="48968"/>
                  </a:cubicBezTo>
                  <a:cubicBezTo>
                    <a:pt x="41161" y="50539"/>
                    <a:pt x="39317" y="50735"/>
                    <a:pt x="36550" y="51128"/>
                  </a:cubicBezTo>
                  <a:cubicBezTo>
                    <a:pt x="36919" y="44256"/>
                    <a:pt x="38210" y="36010"/>
                    <a:pt x="39132" y="29923"/>
                  </a:cubicBezTo>
                  <a:cubicBezTo>
                    <a:pt x="39870" y="25997"/>
                    <a:pt x="41530" y="15983"/>
                    <a:pt x="41530" y="9112"/>
                  </a:cubicBezTo>
                  <a:cubicBezTo>
                    <a:pt x="41530" y="3221"/>
                    <a:pt x="38948" y="80"/>
                    <a:pt x="34337" y="80"/>
                  </a:cubicBezTo>
                  <a:cubicBezTo>
                    <a:pt x="30464" y="80"/>
                    <a:pt x="27144" y="2240"/>
                    <a:pt x="27144" y="9112"/>
                  </a:cubicBezTo>
                  <a:cubicBezTo>
                    <a:pt x="27144" y="15591"/>
                    <a:pt x="28620" y="25408"/>
                    <a:pt x="29726" y="32083"/>
                  </a:cubicBezTo>
                  <a:cubicBezTo>
                    <a:pt x="30095" y="34243"/>
                    <a:pt x="31755" y="43864"/>
                    <a:pt x="32124" y="51128"/>
                  </a:cubicBezTo>
                  <a:cubicBezTo>
                    <a:pt x="29357" y="50735"/>
                    <a:pt x="27513" y="50539"/>
                    <a:pt x="21980" y="48968"/>
                  </a:cubicBezTo>
                  <a:cubicBezTo>
                    <a:pt x="16078" y="47201"/>
                    <a:pt x="11652" y="46023"/>
                    <a:pt x="8147" y="46023"/>
                  </a:cubicBezTo>
                  <a:cubicBezTo>
                    <a:pt x="955" y="46023"/>
                    <a:pt x="217" y="51914"/>
                    <a:pt x="217" y="53681"/>
                  </a:cubicBezTo>
                  <a:cubicBezTo>
                    <a:pt x="217" y="55251"/>
                    <a:pt x="955" y="61338"/>
                    <a:pt x="8147" y="61338"/>
                  </a:cubicBezTo>
                  <a:cubicBezTo>
                    <a:pt x="11652" y="61338"/>
                    <a:pt x="16078" y="60160"/>
                    <a:pt x="21980" y="58393"/>
                  </a:cubicBezTo>
                  <a:cubicBezTo>
                    <a:pt x="27513" y="56822"/>
                    <a:pt x="29357" y="56626"/>
                    <a:pt x="32124" y="56233"/>
                  </a:cubicBezTo>
                  <a:cubicBezTo>
                    <a:pt x="31755" y="61141"/>
                    <a:pt x="30464" y="67424"/>
                    <a:pt x="29542" y="71547"/>
                  </a:cubicBezTo>
                  <a:cubicBezTo>
                    <a:pt x="27144" y="83720"/>
                    <a:pt x="27144" y="85095"/>
                    <a:pt x="27144" y="95305"/>
                  </a:cubicBezTo>
                  <a:cubicBezTo>
                    <a:pt x="27144" y="133198"/>
                    <a:pt x="30648" y="173448"/>
                    <a:pt x="31202" y="177374"/>
                  </a:cubicBezTo>
                  <a:cubicBezTo>
                    <a:pt x="31386" y="179141"/>
                    <a:pt x="31755" y="180319"/>
                    <a:pt x="34337" y="180319"/>
                  </a:cubicBezTo>
                  <a:cubicBezTo>
                    <a:pt x="37104" y="180319"/>
                    <a:pt x="37288" y="179141"/>
                    <a:pt x="37657" y="176393"/>
                  </a:cubicBezTo>
                  <a:cubicBezTo>
                    <a:pt x="37657" y="176196"/>
                    <a:pt x="39132" y="159115"/>
                    <a:pt x="39870" y="147138"/>
                  </a:cubicBezTo>
                  <a:cubicBezTo>
                    <a:pt x="40792" y="129860"/>
                    <a:pt x="41530" y="112582"/>
                    <a:pt x="41530" y="95305"/>
                  </a:cubicBezTo>
                  <a:cubicBezTo>
                    <a:pt x="41530" y="85095"/>
                    <a:pt x="41530" y="83720"/>
                    <a:pt x="38948" y="71155"/>
                  </a:cubicBezTo>
                  <a:cubicBezTo>
                    <a:pt x="38579" y="68995"/>
                    <a:pt x="36919" y="61141"/>
                    <a:pt x="36550" y="56233"/>
                  </a:cubicBezTo>
                  <a:close/>
                </a:path>
              </a:pathLst>
            </a:custGeom>
            <a:solidFill>
              <a:srgbClr val="000000"/>
            </a:solidFill>
            <a:ln w="2624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7DE2CF88-F84B-CA48-D842-FC0231B9F272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8233074" y="4339109"/>
              <a:ext cx="55883" cy="132136"/>
            </a:xfrm>
            <a:custGeom>
              <a:avLst/>
              <a:gdLst>
                <a:gd name="connsiteX0" fmla="*/ 51305 w 55883"/>
                <a:gd name="connsiteY0" fmla="*/ 7548 h 132136"/>
                <a:gd name="connsiteX1" fmla="*/ 43928 w 55883"/>
                <a:gd name="connsiteY1" fmla="*/ 87 h 132136"/>
                <a:gd name="connsiteX2" fmla="*/ 33599 w 55883"/>
                <a:gd name="connsiteY2" fmla="*/ 10886 h 132136"/>
                <a:gd name="connsiteX3" fmla="*/ 40977 w 55883"/>
                <a:gd name="connsiteY3" fmla="*/ 18347 h 132136"/>
                <a:gd name="connsiteX4" fmla="*/ 51305 w 55883"/>
                <a:gd name="connsiteY4" fmla="*/ 7548 h 132136"/>
                <a:gd name="connsiteX5" fmla="*/ 13680 w 55883"/>
                <a:gd name="connsiteY5" fmla="*/ 107289 h 132136"/>
                <a:gd name="connsiteX6" fmla="*/ 12021 w 55883"/>
                <a:gd name="connsiteY6" fmla="*/ 115535 h 132136"/>
                <a:gd name="connsiteX7" fmla="*/ 29542 w 55883"/>
                <a:gd name="connsiteY7" fmla="*/ 132224 h 132136"/>
                <a:gd name="connsiteX8" fmla="*/ 56100 w 55883"/>
                <a:gd name="connsiteY8" fmla="*/ 102184 h 132136"/>
                <a:gd name="connsiteX9" fmla="*/ 53149 w 55883"/>
                <a:gd name="connsiteY9" fmla="*/ 99632 h 132136"/>
                <a:gd name="connsiteX10" fmla="*/ 49645 w 55883"/>
                <a:gd name="connsiteY10" fmla="*/ 102969 h 132136"/>
                <a:gd name="connsiteX11" fmla="*/ 30095 w 55883"/>
                <a:gd name="connsiteY11" fmla="*/ 126726 h 132136"/>
                <a:gd name="connsiteX12" fmla="*/ 25484 w 55883"/>
                <a:gd name="connsiteY12" fmla="*/ 119855 h 132136"/>
                <a:gd name="connsiteX13" fmla="*/ 28435 w 55883"/>
                <a:gd name="connsiteY13" fmla="*/ 107289 h 132136"/>
                <a:gd name="connsiteX14" fmla="*/ 34337 w 55883"/>
                <a:gd name="connsiteY14" fmla="*/ 91582 h 132136"/>
                <a:gd name="connsiteX15" fmla="*/ 43374 w 55883"/>
                <a:gd name="connsiteY15" fmla="*/ 66647 h 132136"/>
                <a:gd name="connsiteX16" fmla="*/ 44481 w 55883"/>
                <a:gd name="connsiteY16" fmla="*/ 60364 h 132136"/>
                <a:gd name="connsiteX17" fmla="*/ 26960 w 55883"/>
                <a:gd name="connsiteY17" fmla="*/ 43675 h 132136"/>
                <a:gd name="connsiteX18" fmla="*/ 217 w 55883"/>
                <a:gd name="connsiteY18" fmla="*/ 73715 h 132136"/>
                <a:gd name="connsiteX19" fmla="*/ 3352 w 55883"/>
                <a:gd name="connsiteY19" fmla="*/ 76267 h 132136"/>
                <a:gd name="connsiteX20" fmla="*/ 6672 w 55883"/>
                <a:gd name="connsiteY20" fmla="*/ 73126 h 132136"/>
                <a:gd name="connsiteX21" fmla="*/ 26406 w 55883"/>
                <a:gd name="connsiteY21" fmla="*/ 49172 h 132136"/>
                <a:gd name="connsiteX22" fmla="*/ 31017 w 55883"/>
                <a:gd name="connsiteY22" fmla="*/ 56044 h 132136"/>
                <a:gd name="connsiteX23" fmla="*/ 25300 w 55883"/>
                <a:gd name="connsiteY23" fmla="*/ 75678 h 132136"/>
                <a:gd name="connsiteX24" fmla="*/ 13680 w 55883"/>
                <a:gd name="connsiteY24" fmla="*/ 107289 h 132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5883" h="132136">
                  <a:moveTo>
                    <a:pt x="51305" y="7548"/>
                  </a:moveTo>
                  <a:cubicBezTo>
                    <a:pt x="51305" y="4407"/>
                    <a:pt x="49092" y="87"/>
                    <a:pt x="43928" y="87"/>
                  </a:cubicBezTo>
                  <a:cubicBezTo>
                    <a:pt x="38948" y="87"/>
                    <a:pt x="33599" y="5192"/>
                    <a:pt x="33599" y="10886"/>
                  </a:cubicBezTo>
                  <a:cubicBezTo>
                    <a:pt x="33599" y="14224"/>
                    <a:pt x="35997" y="18347"/>
                    <a:pt x="40977" y="18347"/>
                  </a:cubicBezTo>
                  <a:cubicBezTo>
                    <a:pt x="46325" y="18347"/>
                    <a:pt x="51305" y="12850"/>
                    <a:pt x="51305" y="7548"/>
                  </a:cubicBezTo>
                  <a:close/>
                  <a:moveTo>
                    <a:pt x="13680" y="107289"/>
                  </a:moveTo>
                  <a:cubicBezTo>
                    <a:pt x="12943" y="109841"/>
                    <a:pt x="12021" y="112197"/>
                    <a:pt x="12021" y="115535"/>
                  </a:cubicBezTo>
                  <a:cubicBezTo>
                    <a:pt x="12021" y="124763"/>
                    <a:pt x="19398" y="132224"/>
                    <a:pt x="29542" y="132224"/>
                  </a:cubicBezTo>
                  <a:cubicBezTo>
                    <a:pt x="47985" y="132224"/>
                    <a:pt x="56100" y="105129"/>
                    <a:pt x="56100" y="102184"/>
                  </a:cubicBezTo>
                  <a:cubicBezTo>
                    <a:pt x="56100" y="99632"/>
                    <a:pt x="53703" y="99632"/>
                    <a:pt x="53149" y="99632"/>
                  </a:cubicBezTo>
                  <a:cubicBezTo>
                    <a:pt x="50567" y="99632"/>
                    <a:pt x="50383" y="100810"/>
                    <a:pt x="49645" y="102969"/>
                  </a:cubicBezTo>
                  <a:cubicBezTo>
                    <a:pt x="45403" y="118676"/>
                    <a:pt x="37288" y="126726"/>
                    <a:pt x="30095" y="126726"/>
                  </a:cubicBezTo>
                  <a:cubicBezTo>
                    <a:pt x="26406" y="126726"/>
                    <a:pt x="25484" y="124174"/>
                    <a:pt x="25484" y="119855"/>
                  </a:cubicBezTo>
                  <a:cubicBezTo>
                    <a:pt x="25484" y="115339"/>
                    <a:pt x="26775" y="111608"/>
                    <a:pt x="28435" y="107289"/>
                  </a:cubicBezTo>
                  <a:cubicBezTo>
                    <a:pt x="30279" y="101988"/>
                    <a:pt x="32308" y="96686"/>
                    <a:pt x="34337" y="91582"/>
                  </a:cubicBezTo>
                  <a:cubicBezTo>
                    <a:pt x="35997" y="86870"/>
                    <a:pt x="42637" y="69003"/>
                    <a:pt x="43374" y="66647"/>
                  </a:cubicBezTo>
                  <a:cubicBezTo>
                    <a:pt x="43928" y="64683"/>
                    <a:pt x="44481" y="62327"/>
                    <a:pt x="44481" y="60364"/>
                  </a:cubicBezTo>
                  <a:cubicBezTo>
                    <a:pt x="44481" y="51136"/>
                    <a:pt x="37104" y="43675"/>
                    <a:pt x="26960" y="43675"/>
                  </a:cubicBezTo>
                  <a:cubicBezTo>
                    <a:pt x="8701" y="43675"/>
                    <a:pt x="217" y="70377"/>
                    <a:pt x="217" y="73715"/>
                  </a:cubicBezTo>
                  <a:cubicBezTo>
                    <a:pt x="217" y="76267"/>
                    <a:pt x="2799" y="76267"/>
                    <a:pt x="3352" y="76267"/>
                  </a:cubicBezTo>
                  <a:cubicBezTo>
                    <a:pt x="5934" y="76267"/>
                    <a:pt x="6119" y="75285"/>
                    <a:pt x="6672" y="73126"/>
                  </a:cubicBezTo>
                  <a:cubicBezTo>
                    <a:pt x="11467" y="56241"/>
                    <a:pt x="19582" y="49172"/>
                    <a:pt x="26406" y="49172"/>
                  </a:cubicBezTo>
                  <a:cubicBezTo>
                    <a:pt x="29357" y="49172"/>
                    <a:pt x="31017" y="50743"/>
                    <a:pt x="31017" y="56044"/>
                  </a:cubicBezTo>
                  <a:cubicBezTo>
                    <a:pt x="31017" y="60560"/>
                    <a:pt x="29911" y="63505"/>
                    <a:pt x="25300" y="75678"/>
                  </a:cubicBezTo>
                  <a:lnTo>
                    <a:pt x="13680" y="107289"/>
                  </a:lnTo>
                  <a:close/>
                </a:path>
              </a:pathLst>
            </a:custGeom>
            <a:solidFill>
              <a:srgbClr val="000000"/>
            </a:solidFill>
            <a:ln w="2624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1A84D00B-94FD-2A3B-1349-4F2F47F718A7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8309832" y="4384660"/>
              <a:ext cx="106787" cy="86585"/>
            </a:xfrm>
            <a:custGeom>
              <a:avLst/>
              <a:gdLst>
                <a:gd name="connsiteX0" fmla="*/ 97232 w 106787"/>
                <a:gd name="connsiteY0" fmla="*/ 13439 h 86585"/>
                <a:gd name="connsiteX1" fmla="*/ 104056 w 106787"/>
                <a:gd name="connsiteY1" fmla="*/ 11868 h 86585"/>
                <a:gd name="connsiteX2" fmla="*/ 107007 w 106787"/>
                <a:gd name="connsiteY2" fmla="*/ 5585 h 86585"/>
                <a:gd name="connsiteX3" fmla="*/ 99076 w 106787"/>
                <a:gd name="connsiteY3" fmla="*/ 87 h 86585"/>
                <a:gd name="connsiteX4" fmla="*/ 51861 w 106787"/>
                <a:gd name="connsiteY4" fmla="*/ 87 h 86585"/>
                <a:gd name="connsiteX5" fmla="*/ 220 w 106787"/>
                <a:gd name="connsiteY5" fmla="*/ 54670 h 86585"/>
                <a:gd name="connsiteX6" fmla="*/ 31758 w 106787"/>
                <a:gd name="connsiteY6" fmla="*/ 86673 h 86585"/>
                <a:gd name="connsiteX7" fmla="*/ 81555 w 106787"/>
                <a:gd name="connsiteY7" fmla="*/ 34251 h 86585"/>
                <a:gd name="connsiteX8" fmla="*/ 76022 w 106787"/>
                <a:gd name="connsiteY8" fmla="*/ 13439 h 86585"/>
                <a:gd name="connsiteX9" fmla="*/ 97232 w 106787"/>
                <a:gd name="connsiteY9" fmla="*/ 13439 h 86585"/>
                <a:gd name="connsiteX10" fmla="*/ 31942 w 106787"/>
                <a:gd name="connsiteY10" fmla="*/ 81176 h 86585"/>
                <a:gd name="connsiteX11" fmla="*/ 13683 w 106787"/>
                <a:gd name="connsiteY11" fmla="*/ 60167 h 86585"/>
                <a:gd name="connsiteX12" fmla="*/ 48726 w 106787"/>
                <a:gd name="connsiteY12" fmla="*/ 13439 h 86585"/>
                <a:gd name="connsiteX13" fmla="*/ 67722 w 106787"/>
                <a:gd name="connsiteY13" fmla="*/ 32091 h 86585"/>
                <a:gd name="connsiteX14" fmla="*/ 57025 w 106787"/>
                <a:gd name="connsiteY14" fmla="*/ 66450 h 86585"/>
                <a:gd name="connsiteX15" fmla="*/ 31942 w 106787"/>
                <a:gd name="connsiteY15" fmla="*/ 81176 h 8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6787" h="86585">
                  <a:moveTo>
                    <a:pt x="97232" y="13439"/>
                  </a:moveTo>
                  <a:cubicBezTo>
                    <a:pt x="100367" y="13439"/>
                    <a:pt x="102027" y="13439"/>
                    <a:pt x="104056" y="11868"/>
                  </a:cubicBezTo>
                  <a:cubicBezTo>
                    <a:pt x="106453" y="9708"/>
                    <a:pt x="107007" y="6959"/>
                    <a:pt x="107007" y="5585"/>
                  </a:cubicBezTo>
                  <a:cubicBezTo>
                    <a:pt x="107007" y="87"/>
                    <a:pt x="102211" y="87"/>
                    <a:pt x="99076" y="87"/>
                  </a:cubicBezTo>
                  <a:lnTo>
                    <a:pt x="51861" y="87"/>
                  </a:lnTo>
                  <a:cubicBezTo>
                    <a:pt x="22352" y="87"/>
                    <a:pt x="220" y="31109"/>
                    <a:pt x="220" y="54670"/>
                  </a:cubicBezTo>
                  <a:cubicBezTo>
                    <a:pt x="220" y="72929"/>
                    <a:pt x="12946" y="86673"/>
                    <a:pt x="31758" y="86673"/>
                  </a:cubicBezTo>
                  <a:cubicBezTo>
                    <a:pt x="54996" y="86673"/>
                    <a:pt x="81555" y="64290"/>
                    <a:pt x="81555" y="34251"/>
                  </a:cubicBezTo>
                  <a:cubicBezTo>
                    <a:pt x="81555" y="31109"/>
                    <a:pt x="81555" y="22274"/>
                    <a:pt x="76022" y="13439"/>
                  </a:cubicBezTo>
                  <a:lnTo>
                    <a:pt x="97232" y="13439"/>
                  </a:lnTo>
                  <a:close/>
                  <a:moveTo>
                    <a:pt x="31942" y="81176"/>
                  </a:moveTo>
                  <a:cubicBezTo>
                    <a:pt x="21983" y="81176"/>
                    <a:pt x="13683" y="74107"/>
                    <a:pt x="13683" y="60167"/>
                  </a:cubicBezTo>
                  <a:cubicBezTo>
                    <a:pt x="13683" y="54277"/>
                    <a:pt x="17003" y="13439"/>
                    <a:pt x="48726" y="13439"/>
                  </a:cubicBezTo>
                  <a:cubicBezTo>
                    <a:pt x="58132" y="13439"/>
                    <a:pt x="67722" y="17169"/>
                    <a:pt x="67722" y="32091"/>
                  </a:cubicBezTo>
                  <a:cubicBezTo>
                    <a:pt x="67722" y="35625"/>
                    <a:pt x="66062" y="53295"/>
                    <a:pt x="57025" y="66450"/>
                  </a:cubicBezTo>
                  <a:cubicBezTo>
                    <a:pt x="49279" y="77249"/>
                    <a:pt x="38951" y="81176"/>
                    <a:pt x="31942" y="81176"/>
                  </a:cubicBezTo>
                  <a:close/>
                </a:path>
              </a:pathLst>
            </a:custGeom>
            <a:solidFill>
              <a:srgbClr val="000000"/>
            </a:solidFill>
            <a:ln w="2624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27" name="Freihandform: Form 26">
              <a:extLst>
                <a:ext uri="{FF2B5EF4-FFF2-40B4-BE49-F238E27FC236}">
                  <a16:creationId xmlns:a16="http://schemas.microsoft.com/office/drawing/2014/main" id="{BCF50C16-21F7-4E29-7ECC-776F565BDA18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8451638" y="4267125"/>
              <a:ext cx="102492" cy="127059"/>
            </a:xfrm>
            <a:custGeom>
              <a:avLst/>
              <a:gdLst>
                <a:gd name="connsiteX0" fmla="*/ 93759 w 102492"/>
                <a:gd name="connsiteY0" fmla="*/ 17475 h 127059"/>
                <a:gd name="connsiteX1" fmla="*/ 82166 w 102492"/>
                <a:gd name="connsiteY1" fmla="*/ 21402 h 127059"/>
                <a:gd name="connsiteX2" fmla="*/ 77424 w 102492"/>
                <a:gd name="connsiteY2" fmla="*/ 32340 h 127059"/>
                <a:gd name="connsiteX3" fmla="*/ 87172 w 102492"/>
                <a:gd name="connsiteY3" fmla="*/ 42157 h 127059"/>
                <a:gd name="connsiteX4" fmla="*/ 101927 w 102492"/>
                <a:gd name="connsiteY4" fmla="*/ 24206 h 127059"/>
                <a:gd name="connsiteX5" fmla="*/ 70837 w 102492"/>
                <a:gd name="connsiteY5" fmla="*/ 85 h 127059"/>
                <a:gd name="connsiteX6" fmla="*/ 225 w 102492"/>
                <a:gd name="connsiteY6" fmla="*/ 79742 h 127059"/>
                <a:gd name="connsiteX7" fmla="*/ 42908 w 102492"/>
                <a:gd name="connsiteY7" fmla="*/ 127144 h 127059"/>
                <a:gd name="connsiteX8" fmla="*/ 102717 w 102492"/>
                <a:gd name="connsiteY8" fmla="*/ 94047 h 127059"/>
                <a:gd name="connsiteX9" fmla="*/ 99556 w 102492"/>
                <a:gd name="connsiteY9" fmla="*/ 90401 h 127059"/>
                <a:gd name="connsiteX10" fmla="*/ 96131 w 102492"/>
                <a:gd name="connsiteY10" fmla="*/ 93206 h 127059"/>
                <a:gd name="connsiteX11" fmla="*/ 43435 w 102492"/>
                <a:gd name="connsiteY11" fmla="*/ 120974 h 127059"/>
                <a:gd name="connsiteX12" fmla="*/ 19722 w 102492"/>
                <a:gd name="connsiteY12" fmla="*/ 90401 h 127059"/>
                <a:gd name="connsiteX13" fmla="*/ 33950 w 102492"/>
                <a:gd name="connsiteY13" fmla="*/ 34304 h 127059"/>
                <a:gd name="connsiteX14" fmla="*/ 71100 w 102492"/>
                <a:gd name="connsiteY14" fmla="*/ 6255 h 127059"/>
                <a:gd name="connsiteX15" fmla="*/ 93759 w 102492"/>
                <a:gd name="connsiteY15" fmla="*/ 17475 h 127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492" h="127059">
                  <a:moveTo>
                    <a:pt x="93759" y="17475"/>
                  </a:moveTo>
                  <a:cubicBezTo>
                    <a:pt x="89544" y="17475"/>
                    <a:pt x="85855" y="17475"/>
                    <a:pt x="82166" y="21402"/>
                  </a:cubicBezTo>
                  <a:cubicBezTo>
                    <a:pt x="77951" y="25609"/>
                    <a:pt x="77424" y="30377"/>
                    <a:pt x="77424" y="32340"/>
                  </a:cubicBezTo>
                  <a:cubicBezTo>
                    <a:pt x="77424" y="39072"/>
                    <a:pt x="82166" y="42157"/>
                    <a:pt x="87172" y="42157"/>
                  </a:cubicBezTo>
                  <a:cubicBezTo>
                    <a:pt x="94813" y="42157"/>
                    <a:pt x="101927" y="35426"/>
                    <a:pt x="101927" y="24206"/>
                  </a:cubicBezTo>
                  <a:cubicBezTo>
                    <a:pt x="101927" y="10463"/>
                    <a:pt x="89544" y="85"/>
                    <a:pt x="70837" y="85"/>
                  </a:cubicBezTo>
                  <a:cubicBezTo>
                    <a:pt x="35267" y="85"/>
                    <a:pt x="225" y="40194"/>
                    <a:pt x="225" y="79742"/>
                  </a:cubicBezTo>
                  <a:cubicBezTo>
                    <a:pt x="225" y="104986"/>
                    <a:pt x="15507" y="127144"/>
                    <a:pt x="42908" y="127144"/>
                  </a:cubicBezTo>
                  <a:cubicBezTo>
                    <a:pt x="80585" y="127144"/>
                    <a:pt x="102717" y="97413"/>
                    <a:pt x="102717" y="94047"/>
                  </a:cubicBezTo>
                  <a:cubicBezTo>
                    <a:pt x="102717" y="92364"/>
                    <a:pt x="101137" y="90401"/>
                    <a:pt x="99556" y="90401"/>
                  </a:cubicBezTo>
                  <a:cubicBezTo>
                    <a:pt x="98238" y="90401"/>
                    <a:pt x="97711" y="90962"/>
                    <a:pt x="96131" y="93206"/>
                  </a:cubicBezTo>
                  <a:cubicBezTo>
                    <a:pt x="75316" y="120974"/>
                    <a:pt x="46597" y="120974"/>
                    <a:pt x="43435" y="120974"/>
                  </a:cubicBezTo>
                  <a:cubicBezTo>
                    <a:pt x="26836" y="120974"/>
                    <a:pt x="19722" y="107230"/>
                    <a:pt x="19722" y="90401"/>
                  </a:cubicBezTo>
                  <a:cubicBezTo>
                    <a:pt x="19722" y="78901"/>
                    <a:pt x="24992" y="51694"/>
                    <a:pt x="33950" y="34304"/>
                  </a:cubicBezTo>
                  <a:cubicBezTo>
                    <a:pt x="42118" y="18316"/>
                    <a:pt x="56609" y="6255"/>
                    <a:pt x="71100" y="6255"/>
                  </a:cubicBezTo>
                  <a:cubicBezTo>
                    <a:pt x="80058" y="6255"/>
                    <a:pt x="90071" y="9902"/>
                    <a:pt x="93759" y="17475"/>
                  </a:cubicBezTo>
                  <a:close/>
                </a:path>
              </a:pathLst>
            </a:custGeom>
            <a:solidFill>
              <a:srgbClr val="000000"/>
            </a:solidFill>
            <a:ln w="2624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68073DB6-E92C-CE52-9BB1-5D6B663BFA05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8554857" y="4302998"/>
              <a:ext cx="80966" cy="170226"/>
            </a:xfrm>
            <a:custGeom>
              <a:avLst/>
              <a:gdLst>
                <a:gd name="connsiteX0" fmla="*/ 81196 w 80966"/>
                <a:gd name="connsiteY0" fmla="*/ 7547 h 170226"/>
                <a:gd name="connsiteX1" fmla="*/ 73818 w 80966"/>
                <a:gd name="connsiteY1" fmla="*/ 86 h 170226"/>
                <a:gd name="connsiteX2" fmla="*/ 63490 w 80966"/>
                <a:gd name="connsiteY2" fmla="*/ 10885 h 170226"/>
                <a:gd name="connsiteX3" fmla="*/ 70867 w 80966"/>
                <a:gd name="connsiteY3" fmla="*/ 18346 h 170226"/>
                <a:gd name="connsiteX4" fmla="*/ 81196 w 80966"/>
                <a:gd name="connsiteY4" fmla="*/ 7547 h 170226"/>
                <a:gd name="connsiteX5" fmla="*/ 42096 w 80966"/>
                <a:gd name="connsiteY5" fmla="*/ 139880 h 170226"/>
                <a:gd name="connsiteX6" fmla="*/ 18304 w 80966"/>
                <a:gd name="connsiteY6" fmla="*/ 164815 h 170226"/>
                <a:gd name="connsiteX7" fmla="*/ 11664 w 80966"/>
                <a:gd name="connsiteY7" fmla="*/ 163637 h 170226"/>
                <a:gd name="connsiteX8" fmla="*/ 17935 w 80966"/>
                <a:gd name="connsiteY8" fmla="*/ 153624 h 170226"/>
                <a:gd name="connsiteX9" fmla="*/ 10742 w 80966"/>
                <a:gd name="connsiteY9" fmla="*/ 146359 h 170226"/>
                <a:gd name="connsiteX10" fmla="*/ 229 w 80966"/>
                <a:gd name="connsiteY10" fmla="*/ 157943 h 170226"/>
                <a:gd name="connsiteX11" fmla="*/ 18488 w 80966"/>
                <a:gd name="connsiteY11" fmla="*/ 170312 h 170226"/>
                <a:gd name="connsiteX12" fmla="*/ 56850 w 80966"/>
                <a:gd name="connsiteY12" fmla="*/ 139291 h 170226"/>
                <a:gd name="connsiteX13" fmla="*/ 73449 w 80966"/>
                <a:gd name="connsiteY13" fmla="*/ 69001 h 170226"/>
                <a:gd name="connsiteX14" fmla="*/ 74372 w 80966"/>
                <a:gd name="connsiteY14" fmla="*/ 62129 h 170226"/>
                <a:gd name="connsiteX15" fmla="*/ 54637 w 80966"/>
                <a:gd name="connsiteY15" fmla="*/ 43674 h 170226"/>
                <a:gd name="connsiteX16" fmla="*/ 22361 w 80966"/>
                <a:gd name="connsiteY16" fmla="*/ 73713 h 170226"/>
                <a:gd name="connsiteX17" fmla="*/ 25497 w 80966"/>
                <a:gd name="connsiteY17" fmla="*/ 76266 h 170226"/>
                <a:gd name="connsiteX18" fmla="*/ 29185 w 80966"/>
                <a:gd name="connsiteY18" fmla="*/ 72732 h 170226"/>
                <a:gd name="connsiteX19" fmla="*/ 54084 w 80966"/>
                <a:gd name="connsiteY19" fmla="*/ 49171 h 170226"/>
                <a:gd name="connsiteX20" fmla="*/ 60355 w 80966"/>
                <a:gd name="connsiteY20" fmla="*/ 58792 h 170226"/>
                <a:gd name="connsiteX21" fmla="*/ 59801 w 80966"/>
                <a:gd name="connsiteY21" fmla="*/ 64682 h 170226"/>
                <a:gd name="connsiteX22" fmla="*/ 42096 w 80966"/>
                <a:gd name="connsiteY22" fmla="*/ 139880 h 170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966" h="170226">
                  <a:moveTo>
                    <a:pt x="81196" y="7547"/>
                  </a:moveTo>
                  <a:cubicBezTo>
                    <a:pt x="81196" y="4209"/>
                    <a:pt x="78798" y="86"/>
                    <a:pt x="73818" y="86"/>
                  </a:cubicBezTo>
                  <a:cubicBezTo>
                    <a:pt x="68470" y="86"/>
                    <a:pt x="63490" y="5584"/>
                    <a:pt x="63490" y="10885"/>
                  </a:cubicBezTo>
                  <a:cubicBezTo>
                    <a:pt x="63490" y="14026"/>
                    <a:pt x="65703" y="18346"/>
                    <a:pt x="70867" y="18346"/>
                  </a:cubicBezTo>
                  <a:cubicBezTo>
                    <a:pt x="75847" y="18346"/>
                    <a:pt x="81196" y="13241"/>
                    <a:pt x="81196" y="7547"/>
                  </a:cubicBezTo>
                  <a:close/>
                  <a:moveTo>
                    <a:pt x="42096" y="139880"/>
                  </a:moveTo>
                  <a:cubicBezTo>
                    <a:pt x="38960" y="153427"/>
                    <a:pt x="29185" y="164815"/>
                    <a:pt x="18304" y="164815"/>
                  </a:cubicBezTo>
                  <a:cubicBezTo>
                    <a:pt x="15906" y="164815"/>
                    <a:pt x="13693" y="164422"/>
                    <a:pt x="11664" y="163637"/>
                  </a:cubicBezTo>
                  <a:cubicBezTo>
                    <a:pt x="16459" y="161281"/>
                    <a:pt x="17935" y="156569"/>
                    <a:pt x="17935" y="153624"/>
                  </a:cubicBezTo>
                  <a:cubicBezTo>
                    <a:pt x="17935" y="148911"/>
                    <a:pt x="14431" y="146359"/>
                    <a:pt x="10742" y="146359"/>
                  </a:cubicBezTo>
                  <a:cubicBezTo>
                    <a:pt x="5025" y="146359"/>
                    <a:pt x="229" y="151660"/>
                    <a:pt x="229" y="157943"/>
                  </a:cubicBezTo>
                  <a:cubicBezTo>
                    <a:pt x="229" y="165404"/>
                    <a:pt x="7422" y="170312"/>
                    <a:pt x="18488" y="170312"/>
                  </a:cubicBezTo>
                  <a:cubicBezTo>
                    <a:pt x="29554" y="170312"/>
                    <a:pt x="51133" y="163244"/>
                    <a:pt x="56850" y="139291"/>
                  </a:cubicBezTo>
                  <a:lnTo>
                    <a:pt x="73449" y="69001"/>
                  </a:lnTo>
                  <a:cubicBezTo>
                    <a:pt x="74003" y="66842"/>
                    <a:pt x="74372" y="65075"/>
                    <a:pt x="74372" y="62129"/>
                  </a:cubicBezTo>
                  <a:cubicBezTo>
                    <a:pt x="74372" y="51331"/>
                    <a:pt x="65703" y="43674"/>
                    <a:pt x="54637" y="43674"/>
                  </a:cubicBezTo>
                  <a:cubicBezTo>
                    <a:pt x="34165" y="43674"/>
                    <a:pt x="22361" y="70965"/>
                    <a:pt x="22361" y="73713"/>
                  </a:cubicBezTo>
                  <a:cubicBezTo>
                    <a:pt x="22361" y="76266"/>
                    <a:pt x="24943" y="76266"/>
                    <a:pt x="25497" y="76266"/>
                  </a:cubicBezTo>
                  <a:cubicBezTo>
                    <a:pt x="27710" y="76266"/>
                    <a:pt x="27894" y="75677"/>
                    <a:pt x="29185" y="72732"/>
                  </a:cubicBezTo>
                  <a:cubicBezTo>
                    <a:pt x="33796" y="61344"/>
                    <a:pt x="43387" y="49171"/>
                    <a:pt x="54084" y="49171"/>
                  </a:cubicBezTo>
                  <a:cubicBezTo>
                    <a:pt x="58695" y="49171"/>
                    <a:pt x="60355" y="52509"/>
                    <a:pt x="60355" y="58792"/>
                  </a:cubicBezTo>
                  <a:cubicBezTo>
                    <a:pt x="60355" y="60951"/>
                    <a:pt x="59986" y="63700"/>
                    <a:pt x="59801" y="64682"/>
                  </a:cubicBezTo>
                  <a:lnTo>
                    <a:pt x="42096" y="139880"/>
                  </a:lnTo>
                  <a:close/>
                </a:path>
              </a:pathLst>
            </a:custGeom>
            <a:solidFill>
              <a:srgbClr val="000000"/>
            </a:solidFill>
            <a:ln w="2624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B9E22389-24E6-A94D-F536-1775E8BF729E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8663582" y="4348549"/>
              <a:ext cx="106787" cy="86585"/>
            </a:xfrm>
            <a:custGeom>
              <a:avLst/>
              <a:gdLst>
                <a:gd name="connsiteX0" fmla="*/ 97245 w 106787"/>
                <a:gd name="connsiteY0" fmla="*/ 13437 h 86585"/>
                <a:gd name="connsiteX1" fmla="*/ 104069 w 106787"/>
                <a:gd name="connsiteY1" fmla="*/ 11867 h 86585"/>
                <a:gd name="connsiteX2" fmla="*/ 107020 w 106787"/>
                <a:gd name="connsiteY2" fmla="*/ 5584 h 86585"/>
                <a:gd name="connsiteX3" fmla="*/ 99089 w 106787"/>
                <a:gd name="connsiteY3" fmla="*/ 86 h 86585"/>
                <a:gd name="connsiteX4" fmla="*/ 51874 w 106787"/>
                <a:gd name="connsiteY4" fmla="*/ 86 h 86585"/>
                <a:gd name="connsiteX5" fmla="*/ 233 w 106787"/>
                <a:gd name="connsiteY5" fmla="*/ 54669 h 86585"/>
                <a:gd name="connsiteX6" fmla="*/ 31771 w 106787"/>
                <a:gd name="connsiteY6" fmla="*/ 86672 h 86585"/>
                <a:gd name="connsiteX7" fmla="*/ 81568 w 106787"/>
                <a:gd name="connsiteY7" fmla="*/ 34249 h 86585"/>
                <a:gd name="connsiteX8" fmla="*/ 76035 w 106787"/>
                <a:gd name="connsiteY8" fmla="*/ 13437 h 86585"/>
                <a:gd name="connsiteX9" fmla="*/ 97245 w 106787"/>
                <a:gd name="connsiteY9" fmla="*/ 13437 h 86585"/>
                <a:gd name="connsiteX10" fmla="*/ 31956 w 106787"/>
                <a:gd name="connsiteY10" fmla="*/ 81174 h 86585"/>
                <a:gd name="connsiteX11" fmla="*/ 13697 w 106787"/>
                <a:gd name="connsiteY11" fmla="*/ 60166 h 86585"/>
                <a:gd name="connsiteX12" fmla="*/ 48739 w 106787"/>
                <a:gd name="connsiteY12" fmla="*/ 13437 h 86585"/>
                <a:gd name="connsiteX13" fmla="*/ 67736 w 106787"/>
                <a:gd name="connsiteY13" fmla="*/ 32090 h 86585"/>
                <a:gd name="connsiteX14" fmla="*/ 57039 w 106787"/>
                <a:gd name="connsiteY14" fmla="*/ 66449 h 86585"/>
                <a:gd name="connsiteX15" fmla="*/ 31956 w 106787"/>
                <a:gd name="connsiteY15" fmla="*/ 81174 h 8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6787" h="86585">
                  <a:moveTo>
                    <a:pt x="97245" y="13437"/>
                  </a:moveTo>
                  <a:cubicBezTo>
                    <a:pt x="100381" y="13437"/>
                    <a:pt x="102040" y="13437"/>
                    <a:pt x="104069" y="11867"/>
                  </a:cubicBezTo>
                  <a:cubicBezTo>
                    <a:pt x="106467" y="9707"/>
                    <a:pt x="107020" y="6958"/>
                    <a:pt x="107020" y="5584"/>
                  </a:cubicBezTo>
                  <a:cubicBezTo>
                    <a:pt x="107020" y="86"/>
                    <a:pt x="102225" y="86"/>
                    <a:pt x="99089" y="86"/>
                  </a:cubicBezTo>
                  <a:lnTo>
                    <a:pt x="51874" y="86"/>
                  </a:lnTo>
                  <a:cubicBezTo>
                    <a:pt x="22365" y="86"/>
                    <a:pt x="233" y="31108"/>
                    <a:pt x="233" y="54669"/>
                  </a:cubicBezTo>
                  <a:cubicBezTo>
                    <a:pt x="233" y="72928"/>
                    <a:pt x="12959" y="86672"/>
                    <a:pt x="31771" y="86672"/>
                  </a:cubicBezTo>
                  <a:cubicBezTo>
                    <a:pt x="55010" y="86672"/>
                    <a:pt x="81568" y="64289"/>
                    <a:pt x="81568" y="34249"/>
                  </a:cubicBezTo>
                  <a:cubicBezTo>
                    <a:pt x="81568" y="31108"/>
                    <a:pt x="81568" y="22273"/>
                    <a:pt x="76035" y="13437"/>
                  </a:cubicBezTo>
                  <a:lnTo>
                    <a:pt x="97245" y="13437"/>
                  </a:lnTo>
                  <a:close/>
                  <a:moveTo>
                    <a:pt x="31956" y="81174"/>
                  </a:moveTo>
                  <a:cubicBezTo>
                    <a:pt x="21996" y="81174"/>
                    <a:pt x="13697" y="74106"/>
                    <a:pt x="13697" y="60166"/>
                  </a:cubicBezTo>
                  <a:cubicBezTo>
                    <a:pt x="13697" y="54276"/>
                    <a:pt x="17016" y="13437"/>
                    <a:pt x="48739" y="13437"/>
                  </a:cubicBezTo>
                  <a:cubicBezTo>
                    <a:pt x="58145" y="13437"/>
                    <a:pt x="67736" y="17168"/>
                    <a:pt x="67736" y="32090"/>
                  </a:cubicBezTo>
                  <a:cubicBezTo>
                    <a:pt x="67736" y="35624"/>
                    <a:pt x="66076" y="53294"/>
                    <a:pt x="57039" y="66449"/>
                  </a:cubicBezTo>
                  <a:cubicBezTo>
                    <a:pt x="49292" y="77248"/>
                    <a:pt x="38964" y="81174"/>
                    <a:pt x="31956" y="81174"/>
                  </a:cubicBezTo>
                  <a:close/>
                </a:path>
              </a:pathLst>
            </a:custGeom>
            <a:solidFill>
              <a:srgbClr val="000000"/>
            </a:solidFill>
            <a:ln w="2624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30" name="Freihandform: Form 29">
              <a:extLst>
                <a:ext uri="{FF2B5EF4-FFF2-40B4-BE49-F238E27FC236}">
                  <a16:creationId xmlns:a16="http://schemas.microsoft.com/office/drawing/2014/main" id="{F48392BD-B853-6DE4-F931-4FF47715CB19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8867889" y="4227577"/>
              <a:ext cx="175212" cy="186802"/>
            </a:xfrm>
            <a:custGeom>
              <a:avLst/>
              <a:gdLst>
                <a:gd name="connsiteX0" fmla="*/ 93248 w 175212"/>
                <a:gd name="connsiteY0" fmla="*/ 99096 h 186802"/>
                <a:gd name="connsiteX1" fmla="*/ 166758 w 175212"/>
                <a:gd name="connsiteY1" fmla="*/ 99096 h 186802"/>
                <a:gd name="connsiteX2" fmla="*/ 175453 w 175212"/>
                <a:gd name="connsiteY2" fmla="*/ 93486 h 186802"/>
                <a:gd name="connsiteX3" fmla="*/ 166758 w 175212"/>
                <a:gd name="connsiteY3" fmla="*/ 87876 h 186802"/>
                <a:gd name="connsiteX4" fmla="*/ 93248 w 175212"/>
                <a:gd name="connsiteY4" fmla="*/ 87876 h 186802"/>
                <a:gd name="connsiteX5" fmla="*/ 93248 w 175212"/>
                <a:gd name="connsiteY5" fmla="*/ 9341 h 186802"/>
                <a:gd name="connsiteX6" fmla="*/ 87978 w 175212"/>
                <a:gd name="connsiteY6" fmla="*/ 85 h 186802"/>
                <a:gd name="connsiteX7" fmla="*/ 82709 w 175212"/>
                <a:gd name="connsiteY7" fmla="*/ 9341 h 186802"/>
                <a:gd name="connsiteX8" fmla="*/ 82709 w 175212"/>
                <a:gd name="connsiteY8" fmla="*/ 87876 h 186802"/>
                <a:gd name="connsiteX9" fmla="*/ 8935 w 175212"/>
                <a:gd name="connsiteY9" fmla="*/ 87876 h 186802"/>
                <a:gd name="connsiteX10" fmla="*/ 241 w 175212"/>
                <a:gd name="connsiteY10" fmla="*/ 93486 h 186802"/>
                <a:gd name="connsiteX11" fmla="*/ 8935 w 175212"/>
                <a:gd name="connsiteY11" fmla="*/ 99096 h 186802"/>
                <a:gd name="connsiteX12" fmla="*/ 82709 w 175212"/>
                <a:gd name="connsiteY12" fmla="*/ 99096 h 186802"/>
                <a:gd name="connsiteX13" fmla="*/ 82709 w 175212"/>
                <a:gd name="connsiteY13" fmla="*/ 177632 h 186802"/>
                <a:gd name="connsiteX14" fmla="*/ 87978 w 175212"/>
                <a:gd name="connsiteY14" fmla="*/ 186888 h 186802"/>
                <a:gd name="connsiteX15" fmla="*/ 93248 w 175212"/>
                <a:gd name="connsiteY15" fmla="*/ 177632 h 186802"/>
                <a:gd name="connsiteX16" fmla="*/ 93248 w 175212"/>
                <a:gd name="connsiteY16" fmla="*/ 99096 h 1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5212" h="186802">
                  <a:moveTo>
                    <a:pt x="93248" y="99096"/>
                  </a:moveTo>
                  <a:lnTo>
                    <a:pt x="166758" y="99096"/>
                  </a:lnTo>
                  <a:cubicBezTo>
                    <a:pt x="170447" y="99096"/>
                    <a:pt x="175453" y="99096"/>
                    <a:pt x="175453" y="93486"/>
                  </a:cubicBezTo>
                  <a:cubicBezTo>
                    <a:pt x="175453" y="87876"/>
                    <a:pt x="170447" y="87876"/>
                    <a:pt x="166758" y="87876"/>
                  </a:cubicBezTo>
                  <a:lnTo>
                    <a:pt x="93248" y="87876"/>
                  </a:lnTo>
                  <a:lnTo>
                    <a:pt x="93248" y="9341"/>
                  </a:lnTo>
                  <a:cubicBezTo>
                    <a:pt x="93248" y="5414"/>
                    <a:pt x="93248" y="85"/>
                    <a:pt x="87978" y="85"/>
                  </a:cubicBezTo>
                  <a:cubicBezTo>
                    <a:pt x="82709" y="85"/>
                    <a:pt x="82709" y="5414"/>
                    <a:pt x="82709" y="9341"/>
                  </a:cubicBezTo>
                  <a:lnTo>
                    <a:pt x="82709" y="87876"/>
                  </a:lnTo>
                  <a:lnTo>
                    <a:pt x="8935" y="87876"/>
                  </a:lnTo>
                  <a:cubicBezTo>
                    <a:pt x="5247" y="87876"/>
                    <a:pt x="241" y="87876"/>
                    <a:pt x="241" y="93486"/>
                  </a:cubicBezTo>
                  <a:cubicBezTo>
                    <a:pt x="241" y="99096"/>
                    <a:pt x="5247" y="99096"/>
                    <a:pt x="8935" y="99096"/>
                  </a:cubicBezTo>
                  <a:lnTo>
                    <a:pt x="82709" y="99096"/>
                  </a:lnTo>
                  <a:lnTo>
                    <a:pt x="82709" y="177632"/>
                  </a:lnTo>
                  <a:cubicBezTo>
                    <a:pt x="82709" y="181558"/>
                    <a:pt x="82709" y="186888"/>
                    <a:pt x="87978" y="186888"/>
                  </a:cubicBezTo>
                  <a:cubicBezTo>
                    <a:pt x="93248" y="186888"/>
                    <a:pt x="93248" y="181558"/>
                    <a:pt x="93248" y="177632"/>
                  </a:cubicBezTo>
                  <a:lnTo>
                    <a:pt x="93248" y="99096"/>
                  </a:lnTo>
                  <a:close/>
                </a:path>
              </a:pathLst>
            </a:custGeom>
            <a:solidFill>
              <a:srgbClr val="000000"/>
            </a:solidFill>
            <a:ln w="2624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CD6DA81D-04F7-F11E-6BE7-75314F9CCED4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9125042" y="4196443"/>
              <a:ext cx="132528" cy="194656"/>
            </a:xfrm>
            <a:custGeom>
              <a:avLst/>
              <a:gdLst>
                <a:gd name="connsiteX0" fmla="*/ 132779 w 132528"/>
                <a:gd name="connsiteY0" fmla="*/ 194741 h 194656"/>
                <a:gd name="connsiteX1" fmla="*/ 132779 w 132528"/>
                <a:gd name="connsiteY1" fmla="*/ 186046 h 194656"/>
                <a:gd name="connsiteX2" fmla="*/ 112228 w 132528"/>
                <a:gd name="connsiteY2" fmla="*/ 177632 h 194656"/>
                <a:gd name="connsiteX3" fmla="*/ 112228 w 132528"/>
                <a:gd name="connsiteY3" fmla="*/ 124059 h 194656"/>
                <a:gd name="connsiteX4" fmla="*/ 104060 w 132528"/>
                <a:gd name="connsiteY4" fmla="*/ 81145 h 194656"/>
                <a:gd name="connsiteX5" fmla="*/ 76395 w 132528"/>
                <a:gd name="connsiteY5" fmla="*/ 70767 h 194656"/>
                <a:gd name="connsiteX6" fmla="*/ 38455 w 132528"/>
                <a:gd name="connsiteY6" fmla="*/ 97693 h 194656"/>
                <a:gd name="connsiteX7" fmla="*/ 38191 w 132528"/>
                <a:gd name="connsiteY7" fmla="*/ 97693 h 194656"/>
                <a:gd name="connsiteX8" fmla="*/ 38191 w 132528"/>
                <a:gd name="connsiteY8" fmla="*/ 85 h 194656"/>
                <a:gd name="connsiteX9" fmla="*/ 251 w 132528"/>
                <a:gd name="connsiteY9" fmla="*/ 3170 h 194656"/>
                <a:gd name="connsiteX10" fmla="*/ 251 w 132528"/>
                <a:gd name="connsiteY10" fmla="*/ 11865 h 194656"/>
                <a:gd name="connsiteX11" fmla="*/ 20802 w 132528"/>
                <a:gd name="connsiteY11" fmla="*/ 27572 h 194656"/>
                <a:gd name="connsiteX12" fmla="*/ 20802 w 132528"/>
                <a:gd name="connsiteY12" fmla="*/ 173424 h 194656"/>
                <a:gd name="connsiteX13" fmla="*/ 251 w 132528"/>
                <a:gd name="connsiteY13" fmla="*/ 186046 h 194656"/>
                <a:gd name="connsiteX14" fmla="*/ 251 w 132528"/>
                <a:gd name="connsiteY14" fmla="*/ 194741 h 194656"/>
                <a:gd name="connsiteX15" fmla="*/ 30023 w 132528"/>
                <a:gd name="connsiteY15" fmla="*/ 193900 h 194656"/>
                <a:gd name="connsiteX16" fmla="*/ 59533 w 132528"/>
                <a:gd name="connsiteY16" fmla="*/ 194741 h 194656"/>
                <a:gd name="connsiteX17" fmla="*/ 59533 w 132528"/>
                <a:gd name="connsiteY17" fmla="*/ 186046 h 194656"/>
                <a:gd name="connsiteX18" fmla="*/ 38982 w 132528"/>
                <a:gd name="connsiteY18" fmla="*/ 173424 h 194656"/>
                <a:gd name="connsiteX19" fmla="*/ 38982 w 132528"/>
                <a:gd name="connsiteY19" fmla="*/ 121815 h 194656"/>
                <a:gd name="connsiteX20" fmla="*/ 74551 w 132528"/>
                <a:gd name="connsiteY20" fmla="*/ 76938 h 194656"/>
                <a:gd name="connsiteX21" fmla="*/ 94048 w 132528"/>
                <a:gd name="connsiteY21" fmla="*/ 108071 h 194656"/>
                <a:gd name="connsiteX22" fmla="*/ 94048 w 132528"/>
                <a:gd name="connsiteY22" fmla="*/ 173424 h 194656"/>
                <a:gd name="connsiteX23" fmla="*/ 73497 w 132528"/>
                <a:gd name="connsiteY23" fmla="*/ 186046 h 194656"/>
                <a:gd name="connsiteX24" fmla="*/ 73497 w 132528"/>
                <a:gd name="connsiteY24" fmla="*/ 194741 h 194656"/>
                <a:gd name="connsiteX25" fmla="*/ 103270 w 132528"/>
                <a:gd name="connsiteY25" fmla="*/ 193900 h 194656"/>
                <a:gd name="connsiteX26" fmla="*/ 132779 w 132528"/>
                <a:gd name="connsiteY26" fmla="*/ 194741 h 19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2528" h="194656">
                  <a:moveTo>
                    <a:pt x="132779" y="194741"/>
                  </a:moveTo>
                  <a:lnTo>
                    <a:pt x="132779" y="186046"/>
                  </a:lnTo>
                  <a:cubicBezTo>
                    <a:pt x="119079" y="186046"/>
                    <a:pt x="112492" y="186046"/>
                    <a:pt x="112228" y="177632"/>
                  </a:cubicBezTo>
                  <a:lnTo>
                    <a:pt x="112228" y="124059"/>
                  </a:lnTo>
                  <a:cubicBezTo>
                    <a:pt x="112228" y="99937"/>
                    <a:pt x="112228" y="91242"/>
                    <a:pt x="104060" y="81145"/>
                  </a:cubicBezTo>
                  <a:cubicBezTo>
                    <a:pt x="100372" y="76377"/>
                    <a:pt x="91677" y="70767"/>
                    <a:pt x="76395" y="70767"/>
                  </a:cubicBezTo>
                  <a:cubicBezTo>
                    <a:pt x="54263" y="70767"/>
                    <a:pt x="42670" y="87596"/>
                    <a:pt x="38455" y="97693"/>
                  </a:cubicBezTo>
                  <a:lnTo>
                    <a:pt x="38191" y="97693"/>
                  </a:lnTo>
                  <a:lnTo>
                    <a:pt x="38191" y="85"/>
                  </a:lnTo>
                  <a:lnTo>
                    <a:pt x="251" y="3170"/>
                  </a:lnTo>
                  <a:lnTo>
                    <a:pt x="251" y="11865"/>
                  </a:lnTo>
                  <a:cubicBezTo>
                    <a:pt x="18694" y="11865"/>
                    <a:pt x="20802" y="13828"/>
                    <a:pt x="20802" y="27572"/>
                  </a:cubicBezTo>
                  <a:lnTo>
                    <a:pt x="20802" y="173424"/>
                  </a:lnTo>
                  <a:cubicBezTo>
                    <a:pt x="20802" y="186046"/>
                    <a:pt x="17903" y="186046"/>
                    <a:pt x="251" y="186046"/>
                  </a:cubicBezTo>
                  <a:lnTo>
                    <a:pt x="251" y="194741"/>
                  </a:lnTo>
                  <a:lnTo>
                    <a:pt x="30023" y="193900"/>
                  </a:lnTo>
                  <a:lnTo>
                    <a:pt x="59533" y="194741"/>
                  </a:lnTo>
                  <a:lnTo>
                    <a:pt x="59533" y="186046"/>
                  </a:lnTo>
                  <a:cubicBezTo>
                    <a:pt x="41880" y="186046"/>
                    <a:pt x="38982" y="186046"/>
                    <a:pt x="38982" y="173424"/>
                  </a:cubicBezTo>
                  <a:lnTo>
                    <a:pt x="38982" y="121815"/>
                  </a:lnTo>
                  <a:cubicBezTo>
                    <a:pt x="38982" y="92645"/>
                    <a:pt x="57688" y="76938"/>
                    <a:pt x="74551" y="76938"/>
                  </a:cubicBezTo>
                  <a:cubicBezTo>
                    <a:pt x="91150" y="76938"/>
                    <a:pt x="94048" y="92084"/>
                    <a:pt x="94048" y="108071"/>
                  </a:cubicBezTo>
                  <a:lnTo>
                    <a:pt x="94048" y="173424"/>
                  </a:lnTo>
                  <a:cubicBezTo>
                    <a:pt x="94048" y="186046"/>
                    <a:pt x="91150" y="186046"/>
                    <a:pt x="73497" y="186046"/>
                  </a:cubicBezTo>
                  <a:lnTo>
                    <a:pt x="73497" y="194741"/>
                  </a:lnTo>
                  <a:lnTo>
                    <a:pt x="103270" y="193900"/>
                  </a:lnTo>
                  <a:lnTo>
                    <a:pt x="132779" y="194741"/>
                  </a:lnTo>
                  <a:close/>
                </a:path>
              </a:pathLst>
            </a:custGeom>
            <a:solidFill>
              <a:srgbClr val="000000"/>
            </a:solidFill>
            <a:ln w="2624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32" name="Freihandform: Form 31">
              <a:extLst>
                <a:ext uri="{FF2B5EF4-FFF2-40B4-BE49-F238E27FC236}">
                  <a16:creationId xmlns:a16="http://schemas.microsoft.com/office/drawing/2014/main" id="{860A8C4D-45FA-7CD6-F363-452E2C589F5F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>
              <a:off x="9285763" y="4361368"/>
              <a:ext cx="27928" cy="29731"/>
            </a:xfrm>
            <a:custGeom>
              <a:avLst/>
              <a:gdLst>
                <a:gd name="connsiteX0" fmla="*/ 28185 w 27928"/>
                <a:gd name="connsiteY0" fmla="*/ 14950 h 29731"/>
                <a:gd name="connsiteX1" fmla="*/ 14220 w 27928"/>
                <a:gd name="connsiteY1" fmla="*/ 85 h 29731"/>
                <a:gd name="connsiteX2" fmla="*/ 256 w 27928"/>
                <a:gd name="connsiteY2" fmla="*/ 14950 h 29731"/>
                <a:gd name="connsiteX3" fmla="*/ 14220 w 27928"/>
                <a:gd name="connsiteY3" fmla="*/ 29816 h 29731"/>
                <a:gd name="connsiteX4" fmla="*/ 28185 w 27928"/>
                <a:gd name="connsiteY4" fmla="*/ 14950 h 2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28" h="29731">
                  <a:moveTo>
                    <a:pt x="28185" y="14950"/>
                  </a:moveTo>
                  <a:cubicBezTo>
                    <a:pt x="28185" y="6816"/>
                    <a:pt x="21861" y="85"/>
                    <a:pt x="14220" y="85"/>
                  </a:cubicBezTo>
                  <a:cubicBezTo>
                    <a:pt x="6579" y="85"/>
                    <a:pt x="256" y="6816"/>
                    <a:pt x="256" y="14950"/>
                  </a:cubicBezTo>
                  <a:cubicBezTo>
                    <a:pt x="256" y="23084"/>
                    <a:pt x="6579" y="29816"/>
                    <a:pt x="14220" y="29816"/>
                  </a:cubicBezTo>
                  <a:cubicBezTo>
                    <a:pt x="21861" y="29816"/>
                    <a:pt x="28185" y="23084"/>
                    <a:pt x="28185" y="14950"/>
                  </a:cubicBezTo>
                  <a:close/>
                </a:path>
              </a:pathLst>
            </a:custGeom>
            <a:solidFill>
              <a:srgbClr val="000000"/>
            </a:solidFill>
            <a:ln w="2624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E415C5E5-7C46-DE5B-627B-AD406FB080F3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9345308" y="4265442"/>
              <a:ext cx="100384" cy="128742"/>
            </a:xfrm>
            <a:custGeom>
              <a:avLst/>
              <a:gdLst>
                <a:gd name="connsiteX0" fmla="*/ 100643 w 100384"/>
                <a:gd name="connsiteY0" fmla="*/ 92364 h 128742"/>
                <a:gd name="connsiteX1" fmla="*/ 97218 w 100384"/>
                <a:gd name="connsiteY1" fmla="*/ 89559 h 128742"/>
                <a:gd name="connsiteX2" fmla="*/ 93793 w 100384"/>
                <a:gd name="connsiteY2" fmla="*/ 92364 h 128742"/>
                <a:gd name="connsiteX3" fmla="*/ 59278 w 100384"/>
                <a:gd name="connsiteY3" fmla="*/ 121815 h 128742"/>
                <a:gd name="connsiteX4" fmla="*/ 22127 w 100384"/>
                <a:gd name="connsiteY4" fmla="*/ 64596 h 128742"/>
                <a:gd name="connsiteX5" fmla="*/ 57697 w 100384"/>
                <a:gd name="connsiteY5" fmla="*/ 7097 h 128742"/>
                <a:gd name="connsiteX6" fmla="*/ 85889 w 100384"/>
                <a:gd name="connsiteY6" fmla="*/ 17475 h 128742"/>
                <a:gd name="connsiteX7" fmla="*/ 73505 w 100384"/>
                <a:gd name="connsiteY7" fmla="*/ 30377 h 128742"/>
                <a:gd name="connsiteX8" fmla="*/ 85625 w 100384"/>
                <a:gd name="connsiteY8" fmla="*/ 43279 h 128742"/>
                <a:gd name="connsiteX9" fmla="*/ 97745 w 100384"/>
                <a:gd name="connsiteY9" fmla="*/ 30097 h 128742"/>
                <a:gd name="connsiteX10" fmla="*/ 57433 w 100384"/>
                <a:gd name="connsiteY10" fmla="*/ 85 h 128742"/>
                <a:gd name="connsiteX11" fmla="*/ 259 w 100384"/>
                <a:gd name="connsiteY11" fmla="*/ 65157 h 128742"/>
                <a:gd name="connsiteX12" fmla="*/ 56906 w 100384"/>
                <a:gd name="connsiteY12" fmla="*/ 128827 h 128742"/>
                <a:gd name="connsiteX13" fmla="*/ 100643 w 100384"/>
                <a:gd name="connsiteY13" fmla="*/ 92364 h 12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384" h="128742">
                  <a:moveTo>
                    <a:pt x="100643" y="92364"/>
                  </a:moveTo>
                  <a:cubicBezTo>
                    <a:pt x="100643" y="89559"/>
                    <a:pt x="98009" y="89559"/>
                    <a:pt x="97218" y="89559"/>
                  </a:cubicBezTo>
                  <a:cubicBezTo>
                    <a:pt x="94847" y="89559"/>
                    <a:pt x="94320" y="90681"/>
                    <a:pt x="93793" y="92364"/>
                  </a:cubicBezTo>
                  <a:cubicBezTo>
                    <a:pt x="86152" y="118449"/>
                    <a:pt x="69026" y="121815"/>
                    <a:pt x="59278" y="121815"/>
                  </a:cubicBezTo>
                  <a:cubicBezTo>
                    <a:pt x="45313" y="121815"/>
                    <a:pt x="22127" y="109754"/>
                    <a:pt x="22127" y="64596"/>
                  </a:cubicBezTo>
                  <a:cubicBezTo>
                    <a:pt x="22127" y="18877"/>
                    <a:pt x="43732" y="7097"/>
                    <a:pt x="57697" y="7097"/>
                  </a:cubicBezTo>
                  <a:cubicBezTo>
                    <a:pt x="60068" y="7097"/>
                    <a:pt x="76667" y="7377"/>
                    <a:pt x="85889" y="17475"/>
                  </a:cubicBezTo>
                  <a:cubicBezTo>
                    <a:pt x="75086" y="18316"/>
                    <a:pt x="73505" y="26731"/>
                    <a:pt x="73505" y="30377"/>
                  </a:cubicBezTo>
                  <a:cubicBezTo>
                    <a:pt x="73505" y="37670"/>
                    <a:pt x="78248" y="43279"/>
                    <a:pt x="85625" y="43279"/>
                  </a:cubicBezTo>
                  <a:cubicBezTo>
                    <a:pt x="92476" y="43279"/>
                    <a:pt x="97745" y="38511"/>
                    <a:pt x="97745" y="30097"/>
                  </a:cubicBezTo>
                  <a:cubicBezTo>
                    <a:pt x="97745" y="11024"/>
                    <a:pt x="77721" y="85"/>
                    <a:pt x="57433" y="85"/>
                  </a:cubicBezTo>
                  <a:cubicBezTo>
                    <a:pt x="24499" y="85"/>
                    <a:pt x="259" y="30377"/>
                    <a:pt x="259" y="65157"/>
                  </a:cubicBezTo>
                  <a:cubicBezTo>
                    <a:pt x="259" y="101059"/>
                    <a:pt x="26343" y="128827"/>
                    <a:pt x="56906" y="128827"/>
                  </a:cubicBezTo>
                  <a:cubicBezTo>
                    <a:pt x="92212" y="128827"/>
                    <a:pt x="100643" y="95169"/>
                    <a:pt x="100643" y="92364"/>
                  </a:cubicBezTo>
                  <a:close/>
                </a:path>
              </a:pathLst>
            </a:custGeom>
            <a:solidFill>
              <a:srgbClr val="000000"/>
            </a:solidFill>
            <a:ln w="2624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7D7CA16D-C58D-611E-4C7F-85A7747C840C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>
              <a:off x="9475993" y="4361368"/>
              <a:ext cx="27928" cy="29731"/>
            </a:xfrm>
            <a:custGeom>
              <a:avLst/>
              <a:gdLst>
                <a:gd name="connsiteX0" fmla="*/ 28192 w 27928"/>
                <a:gd name="connsiteY0" fmla="*/ 14950 h 29731"/>
                <a:gd name="connsiteX1" fmla="*/ 14228 w 27928"/>
                <a:gd name="connsiteY1" fmla="*/ 85 h 29731"/>
                <a:gd name="connsiteX2" fmla="*/ 263 w 27928"/>
                <a:gd name="connsiteY2" fmla="*/ 14950 h 29731"/>
                <a:gd name="connsiteX3" fmla="*/ 14228 w 27928"/>
                <a:gd name="connsiteY3" fmla="*/ 29816 h 29731"/>
                <a:gd name="connsiteX4" fmla="*/ 28192 w 27928"/>
                <a:gd name="connsiteY4" fmla="*/ 14950 h 29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28" h="29731">
                  <a:moveTo>
                    <a:pt x="28192" y="14950"/>
                  </a:moveTo>
                  <a:cubicBezTo>
                    <a:pt x="28192" y="6816"/>
                    <a:pt x="21868" y="85"/>
                    <a:pt x="14228" y="85"/>
                  </a:cubicBezTo>
                  <a:cubicBezTo>
                    <a:pt x="6587" y="85"/>
                    <a:pt x="263" y="6816"/>
                    <a:pt x="263" y="14950"/>
                  </a:cubicBezTo>
                  <a:cubicBezTo>
                    <a:pt x="263" y="23084"/>
                    <a:pt x="6587" y="29816"/>
                    <a:pt x="14228" y="29816"/>
                  </a:cubicBezTo>
                  <a:cubicBezTo>
                    <a:pt x="21868" y="29816"/>
                    <a:pt x="28192" y="23084"/>
                    <a:pt x="28192" y="14950"/>
                  </a:cubicBezTo>
                  <a:close/>
                </a:path>
              </a:pathLst>
            </a:custGeom>
            <a:solidFill>
              <a:srgbClr val="000000"/>
            </a:solidFill>
            <a:ln w="2624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7243C89F-C96F-6DFD-E031-032B496EA4C6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>
              <a:off x="9536065" y="4068539"/>
              <a:ext cx="100121" cy="504592"/>
            </a:xfrm>
            <a:custGeom>
              <a:avLst/>
              <a:gdLst>
                <a:gd name="connsiteX0" fmla="*/ 100387 w 100121"/>
                <a:gd name="connsiteY0" fmla="*/ 252230 h 504592"/>
                <a:gd name="connsiteX1" fmla="*/ 30829 w 100121"/>
                <a:gd name="connsiteY1" fmla="*/ 23073 h 504592"/>
                <a:gd name="connsiteX2" fmla="*/ 11069 w 100121"/>
                <a:gd name="connsiteY2" fmla="*/ 1757 h 504592"/>
                <a:gd name="connsiteX3" fmla="*/ 5272 w 100121"/>
                <a:gd name="connsiteY3" fmla="*/ 74 h 504592"/>
                <a:gd name="connsiteX4" fmla="*/ 266 w 100121"/>
                <a:gd name="connsiteY4" fmla="*/ 2878 h 504592"/>
                <a:gd name="connsiteX5" fmla="*/ 1847 w 100121"/>
                <a:gd name="connsiteY5" fmla="*/ 5683 h 504592"/>
                <a:gd name="connsiteX6" fmla="*/ 41368 w 100121"/>
                <a:gd name="connsiteY6" fmla="*/ 61780 h 504592"/>
                <a:gd name="connsiteX7" fmla="*/ 80363 w 100121"/>
                <a:gd name="connsiteY7" fmla="*/ 252230 h 504592"/>
                <a:gd name="connsiteX8" fmla="*/ 1320 w 100121"/>
                <a:gd name="connsiteY8" fmla="*/ 499617 h 504592"/>
                <a:gd name="connsiteX9" fmla="*/ 266 w 100121"/>
                <a:gd name="connsiteY9" fmla="*/ 501861 h 504592"/>
                <a:gd name="connsiteX10" fmla="*/ 5272 w 100121"/>
                <a:gd name="connsiteY10" fmla="*/ 504666 h 504592"/>
                <a:gd name="connsiteX11" fmla="*/ 11596 w 100121"/>
                <a:gd name="connsiteY11" fmla="*/ 502422 h 504592"/>
                <a:gd name="connsiteX12" fmla="*/ 82998 w 100121"/>
                <a:gd name="connsiteY12" fmla="*/ 381253 h 504592"/>
                <a:gd name="connsiteX13" fmla="*/ 100387 w 100121"/>
                <a:gd name="connsiteY13" fmla="*/ 252230 h 50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121" h="504592">
                  <a:moveTo>
                    <a:pt x="100387" y="252230"/>
                  </a:moveTo>
                  <a:cubicBezTo>
                    <a:pt x="100387" y="171730"/>
                    <a:pt x="82734" y="86183"/>
                    <a:pt x="30829" y="23073"/>
                  </a:cubicBezTo>
                  <a:cubicBezTo>
                    <a:pt x="27141" y="18586"/>
                    <a:pt x="17392" y="7647"/>
                    <a:pt x="11069" y="1757"/>
                  </a:cubicBezTo>
                  <a:cubicBezTo>
                    <a:pt x="9224" y="74"/>
                    <a:pt x="8697" y="74"/>
                    <a:pt x="5272" y="74"/>
                  </a:cubicBezTo>
                  <a:cubicBezTo>
                    <a:pt x="2637" y="74"/>
                    <a:pt x="266" y="74"/>
                    <a:pt x="266" y="2878"/>
                  </a:cubicBezTo>
                  <a:cubicBezTo>
                    <a:pt x="266" y="4000"/>
                    <a:pt x="1320" y="5122"/>
                    <a:pt x="1847" y="5683"/>
                  </a:cubicBezTo>
                  <a:cubicBezTo>
                    <a:pt x="10805" y="15500"/>
                    <a:pt x="25033" y="30927"/>
                    <a:pt x="41368" y="61780"/>
                  </a:cubicBezTo>
                  <a:cubicBezTo>
                    <a:pt x="69824" y="115633"/>
                    <a:pt x="80363" y="184913"/>
                    <a:pt x="80363" y="252230"/>
                  </a:cubicBezTo>
                  <a:cubicBezTo>
                    <a:pt x="80363" y="373960"/>
                    <a:pt x="48746" y="448289"/>
                    <a:pt x="1320" y="499617"/>
                  </a:cubicBezTo>
                  <a:cubicBezTo>
                    <a:pt x="793" y="500178"/>
                    <a:pt x="266" y="501020"/>
                    <a:pt x="266" y="501861"/>
                  </a:cubicBezTo>
                  <a:cubicBezTo>
                    <a:pt x="266" y="504666"/>
                    <a:pt x="2637" y="504666"/>
                    <a:pt x="5272" y="504666"/>
                  </a:cubicBezTo>
                  <a:cubicBezTo>
                    <a:pt x="8697" y="504666"/>
                    <a:pt x="9224" y="504666"/>
                    <a:pt x="11596" y="502422"/>
                  </a:cubicBezTo>
                  <a:cubicBezTo>
                    <a:pt x="36626" y="479422"/>
                    <a:pt x="64818" y="440435"/>
                    <a:pt x="82998" y="381253"/>
                  </a:cubicBezTo>
                  <a:cubicBezTo>
                    <a:pt x="94591" y="342826"/>
                    <a:pt x="100387" y="297388"/>
                    <a:pt x="100387" y="252230"/>
                  </a:cubicBezTo>
                  <a:close/>
                </a:path>
              </a:pathLst>
            </a:custGeom>
            <a:solidFill>
              <a:srgbClr val="000000"/>
            </a:solidFill>
            <a:ln w="2624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1EA55D6B-C565-92CF-0734-5CFF8C8C5204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9757238" y="4227577"/>
              <a:ext cx="175212" cy="186802"/>
            </a:xfrm>
            <a:custGeom>
              <a:avLst/>
              <a:gdLst>
                <a:gd name="connsiteX0" fmla="*/ 93281 w 175212"/>
                <a:gd name="connsiteY0" fmla="*/ 99096 h 186802"/>
                <a:gd name="connsiteX1" fmla="*/ 166792 w 175212"/>
                <a:gd name="connsiteY1" fmla="*/ 99096 h 186802"/>
                <a:gd name="connsiteX2" fmla="*/ 175486 w 175212"/>
                <a:gd name="connsiteY2" fmla="*/ 93486 h 186802"/>
                <a:gd name="connsiteX3" fmla="*/ 166792 w 175212"/>
                <a:gd name="connsiteY3" fmla="*/ 87876 h 186802"/>
                <a:gd name="connsiteX4" fmla="*/ 93281 w 175212"/>
                <a:gd name="connsiteY4" fmla="*/ 87876 h 186802"/>
                <a:gd name="connsiteX5" fmla="*/ 93281 w 175212"/>
                <a:gd name="connsiteY5" fmla="*/ 9341 h 186802"/>
                <a:gd name="connsiteX6" fmla="*/ 88012 w 175212"/>
                <a:gd name="connsiteY6" fmla="*/ 85 h 186802"/>
                <a:gd name="connsiteX7" fmla="*/ 82742 w 175212"/>
                <a:gd name="connsiteY7" fmla="*/ 9341 h 186802"/>
                <a:gd name="connsiteX8" fmla="*/ 82742 w 175212"/>
                <a:gd name="connsiteY8" fmla="*/ 87876 h 186802"/>
                <a:gd name="connsiteX9" fmla="*/ 8969 w 175212"/>
                <a:gd name="connsiteY9" fmla="*/ 87876 h 186802"/>
                <a:gd name="connsiteX10" fmla="*/ 274 w 175212"/>
                <a:gd name="connsiteY10" fmla="*/ 93486 h 186802"/>
                <a:gd name="connsiteX11" fmla="*/ 8969 w 175212"/>
                <a:gd name="connsiteY11" fmla="*/ 99096 h 186802"/>
                <a:gd name="connsiteX12" fmla="*/ 82742 w 175212"/>
                <a:gd name="connsiteY12" fmla="*/ 99096 h 186802"/>
                <a:gd name="connsiteX13" fmla="*/ 82742 w 175212"/>
                <a:gd name="connsiteY13" fmla="*/ 177632 h 186802"/>
                <a:gd name="connsiteX14" fmla="*/ 88012 w 175212"/>
                <a:gd name="connsiteY14" fmla="*/ 186888 h 186802"/>
                <a:gd name="connsiteX15" fmla="*/ 93281 w 175212"/>
                <a:gd name="connsiteY15" fmla="*/ 177632 h 186802"/>
                <a:gd name="connsiteX16" fmla="*/ 93281 w 175212"/>
                <a:gd name="connsiteY16" fmla="*/ 99096 h 1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5212" h="186802">
                  <a:moveTo>
                    <a:pt x="93281" y="99096"/>
                  </a:moveTo>
                  <a:lnTo>
                    <a:pt x="166792" y="99096"/>
                  </a:lnTo>
                  <a:cubicBezTo>
                    <a:pt x="170480" y="99096"/>
                    <a:pt x="175486" y="99096"/>
                    <a:pt x="175486" y="93486"/>
                  </a:cubicBezTo>
                  <a:cubicBezTo>
                    <a:pt x="175486" y="87876"/>
                    <a:pt x="170480" y="87876"/>
                    <a:pt x="166792" y="87876"/>
                  </a:cubicBezTo>
                  <a:lnTo>
                    <a:pt x="93281" y="87876"/>
                  </a:lnTo>
                  <a:lnTo>
                    <a:pt x="93281" y="9341"/>
                  </a:lnTo>
                  <a:cubicBezTo>
                    <a:pt x="93281" y="5414"/>
                    <a:pt x="93281" y="85"/>
                    <a:pt x="88012" y="85"/>
                  </a:cubicBezTo>
                  <a:cubicBezTo>
                    <a:pt x="82742" y="85"/>
                    <a:pt x="82742" y="5414"/>
                    <a:pt x="82742" y="9341"/>
                  </a:cubicBezTo>
                  <a:lnTo>
                    <a:pt x="82742" y="87876"/>
                  </a:lnTo>
                  <a:lnTo>
                    <a:pt x="8969" y="87876"/>
                  </a:lnTo>
                  <a:cubicBezTo>
                    <a:pt x="5280" y="87876"/>
                    <a:pt x="274" y="87876"/>
                    <a:pt x="274" y="93486"/>
                  </a:cubicBezTo>
                  <a:cubicBezTo>
                    <a:pt x="274" y="99096"/>
                    <a:pt x="5280" y="99096"/>
                    <a:pt x="8969" y="99096"/>
                  </a:cubicBezTo>
                  <a:lnTo>
                    <a:pt x="82742" y="99096"/>
                  </a:lnTo>
                  <a:lnTo>
                    <a:pt x="82742" y="177632"/>
                  </a:lnTo>
                  <a:cubicBezTo>
                    <a:pt x="82742" y="181558"/>
                    <a:pt x="82742" y="186888"/>
                    <a:pt x="88012" y="186888"/>
                  </a:cubicBezTo>
                  <a:cubicBezTo>
                    <a:pt x="93281" y="186888"/>
                    <a:pt x="93281" y="181558"/>
                    <a:pt x="93281" y="177632"/>
                  </a:cubicBezTo>
                  <a:lnTo>
                    <a:pt x="93281" y="99096"/>
                  </a:lnTo>
                  <a:close/>
                </a:path>
              </a:pathLst>
            </a:custGeom>
            <a:solidFill>
              <a:srgbClr val="000000"/>
            </a:solidFill>
            <a:ln w="2624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1626A970-1EAA-9174-E45F-97369063DD38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10013864" y="4267125"/>
              <a:ext cx="142804" cy="184559"/>
            </a:xfrm>
            <a:custGeom>
              <a:avLst/>
              <a:gdLst>
                <a:gd name="connsiteX0" fmla="*/ 53243 w 142804"/>
                <a:gd name="connsiteY0" fmla="*/ 25609 h 184559"/>
                <a:gd name="connsiteX1" fmla="*/ 57195 w 142804"/>
                <a:gd name="connsiteY1" fmla="*/ 7658 h 184559"/>
                <a:gd name="connsiteX2" fmla="*/ 49554 w 142804"/>
                <a:gd name="connsiteY2" fmla="*/ 85 h 184559"/>
                <a:gd name="connsiteX3" fmla="*/ 39015 w 142804"/>
                <a:gd name="connsiteY3" fmla="*/ 10182 h 184559"/>
                <a:gd name="connsiteX4" fmla="*/ 1075 w 142804"/>
                <a:gd name="connsiteY4" fmla="*/ 172583 h 184559"/>
                <a:gd name="connsiteX5" fmla="*/ 284 w 142804"/>
                <a:gd name="connsiteY5" fmla="*/ 177071 h 184559"/>
                <a:gd name="connsiteX6" fmla="*/ 7661 w 142804"/>
                <a:gd name="connsiteY6" fmla="*/ 184644 h 184559"/>
                <a:gd name="connsiteX7" fmla="*/ 16883 w 142804"/>
                <a:gd name="connsiteY7" fmla="*/ 178754 h 184559"/>
                <a:gd name="connsiteX8" fmla="*/ 31374 w 142804"/>
                <a:gd name="connsiteY8" fmla="*/ 118449 h 184559"/>
                <a:gd name="connsiteX9" fmla="*/ 56932 w 142804"/>
                <a:gd name="connsiteY9" fmla="*/ 127144 h 184559"/>
                <a:gd name="connsiteX10" fmla="*/ 91974 w 142804"/>
                <a:gd name="connsiteY10" fmla="*/ 106669 h 184559"/>
                <a:gd name="connsiteX11" fmla="*/ 115687 w 142804"/>
                <a:gd name="connsiteY11" fmla="*/ 127144 h 184559"/>
                <a:gd name="connsiteX12" fmla="*/ 135184 w 142804"/>
                <a:gd name="connsiteY12" fmla="*/ 111718 h 184559"/>
                <a:gd name="connsiteX13" fmla="*/ 143089 w 142804"/>
                <a:gd name="connsiteY13" fmla="*/ 83950 h 184559"/>
                <a:gd name="connsiteX14" fmla="*/ 139927 w 142804"/>
                <a:gd name="connsiteY14" fmla="*/ 81145 h 184559"/>
                <a:gd name="connsiteX15" fmla="*/ 136238 w 142804"/>
                <a:gd name="connsiteY15" fmla="*/ 86194 h 184559"/>
                <a:gd name="connsiteX16" fmla="*/ 116214 w 142804"/>
                <a:gd name="connsiteY16" fmla="*/ 120974 h 184559"/>
                <a:gd name="connsiteX17" fmla="*/ 108310 w 142804"/>
                <a:gd name="connsiteY17" fmla="*/ 108071 h 184559"/>
                <a:gd name="connsiteX18" fmla="*/ 113579 w 142804"/>
                <a:gd name="connsiteY18" fmla="*/ 78901 h 184559"/>
                <a:gd name="connsiteX19" fmla="*/ 120956 w 142804"/>
                <a:gd name="connsiteY19" fmla="*/ 48609 h 184559"/>
                <a:gd name="connsiteX20" fmla="*/ 125436 w 142804"/>
                <a:gd name="connsiteY20" fmla="*/ 29536 h 184559"/>
                <a:gd name="connsiteX21" fmla="*/ 129388 w 142804"/>
                <a:gd name="connsiteY21" fmla="*/ 10743 h 184559"/>
                <a:gd name="connsiteX22" fmla="*/ 121747 w 142804"/>
                <a:gd name="connsiteY22" fmla="*/ 3170 h 184559"/>
                <a:gd name="connsiteX23" fmla="*/ 111471 w 142804"/>
                <a:gd name="connsiteY23" fmla="*/ 12987 h 184559"/>
                <a:gd name="connsiteX24" fmla="*/ 99088 w 142804"/>
                <a:gd name="connsiteY24" fmla="*/ 65438 h 184559"/>
                <a:gd name="connsiteX25" fmla="*/ 92238 w 142804"/>
                <a:gd name="connsiteY25" fmla="*/ 94047 h 184559"/>
                <a:gd name="connsiteX26" fmla="*/ 57986 w 142804"/>
                <a:gd name="connsiteY26" fmla="*/ 120974 h 184559"/>
                <a:gd name="connsiteX27" fmla="*/ 38488 w 142804"/>
                <a:gd name="connsiteY27" fmla="*/ 96571 h 184559"/>
                <a:gd name="connsiteX28" fmla="*/ 42177 w 142804"/>
                <a:gd name="connsiteY28" fmla="*/ 72730 h 184559"/>
                <a:gd name="connsiteX29" fmla="*/ 53243 w 142804"/>
                <a:gd name="connsiteY29" fmla="*/ 25609 h 184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42804" h="184559">
                  <a:moveTo>
                    <a:pt x="53243" y="25609"/>
                  </a:moveTo>
                  <a:cubicBezTo>
                    <a:pt x="54560" y="19719"/>
                    <a:pt x="57195" y="9060"/>
                    <a:pt x="57195" y="7658"/>
                  </a:cubicBezTo>
                  <a:cubicBezTo>
                    <a:pt x="57195" y="2890"/>
                    <a:pt x="54033" y="85"/>
                    <a:pt x="49554" y="85"/>
                  </a:cubicBezTo>
                  <a:cubicBezTo>
                    <a:pt x="48764" y="85"/>
                    <a:pt x="41387" y="365"/>
                    <a:pt x="39015" y="10182"/>
                  </a:cubicBezTo>
                  <a:lnTo>
                    <a:pt x="1075" y="172583"/>
                  </a:lnTo>
                  <a:cubicBezTo>
                    <a:pt x="284" y="175949"/>
                    <a:pt x="284" y="176510"/>
                    <a:pt x="284" y="177071"/>
                  </a:cubicBezTo>
                  <a:cubicBezTo>
                    <a:pt x="284" y="181278"/>
                    <a:pt x="3182" y="184644"/>
                    <a:pt x="7661" y="184644"/>
                  </a:cubicBezTo>
                  <a:cubicBezTo>
                    <a:pt x="13195" y="184644"/>
                    <a:pt x="16356" y="179595"/>
                    <a:pt x="16883" y="178754"/>
                  </a:cubicBezTo>
                  <a:cubicBezTo>
                    <a:pt x="17937" y="176229"/>
                    <a:pt x="21362" y="161644"/>
                    <a:pt x="31374" y="118449"/>
                  </a:cubicBezTo>
                  <a:cubicBezTo>
                    <a:pt x="39806" y="126022"/>
                    <a:pt x="51662" y="127144"/>
                    <a:pt x="56932" y="127144"/>
                  </a:cubicBezTo>
                  <a:cubicBezTo>
                    <a:pt x="75375" y="127144"/>
                    <a:pt x="85651" y="114523"/>
                    <a:pt x="91974" y="106669"/>
                  </a:cubicBezTo>
                  <a:cubicBezTo>
                    <a:pt x="94345" y="119291"/>
                    <a:pt x="104094" y="127144"/>
                    <a:pt x="115687" y="127144"/>
                  </a:cubicBezTo>
                  <a:cubicBezTo>
                    <a:pt x="124909" y="127144"/>
                    <a:pt x="130969" y="120693"/>
                    <a:pt x="135184" y="111718"/>
                  </a:cubicBezTo>
                  <a:cubicBezTo>
                    <a:pt x="139663" y="101620"/>
                    <a:pt x="143089" y="84511"/>
                    <a:pt x="143089" y="83950"/>
                  </a:cubicBezTo>
                  <a:cubicBezTo>
                    <a:pt x="143089" y="81145"/>
                    <a:pt x="140717" y="81145"/>
                    <a:pt x="139927" y="81145"/>
                  </a:cubicBezTo>
                  <a:cubicBezTo>
                    <a:pt x="137292" y="81145"/>
                    <a:pt x="137029" y="82267"/>
                    <a:pt x="136238" y="86194"/>
                  </a:cubicBezTo>
                  <a:cubicBezTo>
                    <a:pt x="131759" y="104425"/>
                    <a:pt x="127016" y="120974"/>
                    <a:pt x="116214" y="120974"/>
                  </a:cubicBezTo>
                  <a:cubicBezTo>
                    <a:pt x="109100" y="120974"/>
                    <a:pt x="108310" y="113681"/>
                    <a:pt x="108310" y="108071"/>
                  </a:cubicBezTo>
                  <a:cubicBezTo>
                    <a:pt x="108310" y="101901"/>
                    <a:pt x="111471" y="88718"/>
                    <a:pt x="113579" y="78901"/>
                  </a:cubicBezTo>
                  <a:lnTo>
                    <a:pt x="120956" y="48609"/>
                  </a:lnTo>
                  <a:cubicBezTo>
                    <a:pt x="121747" y="44401"/>
                    <a:pt x="124382" y="33743"/>
                    <a:pt x="125436" y="29536"/>
                  </a:cubicBezTo>
                  <a:cubicBezTo>
                    <a:pt x="126753" y="23084"/>
                    <a:pt x="129388" y="12426"/>
                    <a:pt x="129388" y="10743"/>
                  </a:cubicBezTo>
                  <a:cubicBezTo>
                    <a:pt x="129388" y="5694"/>
                    <a:pt x="125699" y="3170"/>
                    <a:pt x="121747" y="3170"/>
                  </a:cubicBezTo>
                  <a:cubicBezTo>
                    <a:pt x="120430" y="3170"/>
                    <a:pt x="113579" y="3451"/>
                    <a:pt x="111471" y="12987"/>
                  </a:cubicBezTo>
                  <a:lnTo>
                    <a:pt x="99088" y="65438"/>
                  </a:lnTo>
                  <a:cubicBezTo>
                    <a:pt x="95926" y="79462"/>
                    <a:pt x="93028" y="91242"/>
                    <a:pt x="92238" y="94047"/>
                  </a:cubicBezTo>
                  <a:cubicBezTo>
                    <a:pt x="91974" y="95450"/>
                    <a:pt x="79327" y="120974"/>
                    <a:pt x="57986" y="120974"/>
                  </a:cubicBezTo>
                  <a:cubicBezTo>
                    <a:pt x="44812" y="120974"/>
                    <a:pt x="38488" y="111718"/>
                    <a:pt x="38488" y="96571"/>
                  </a:cubicBezTo>
                  <a:cubicBezTo>
                    <a:pt x="38488" y="88437"/>
                    <a:pt x="40333" y="80584"/>
                    <a:pt x="42177" y="72730"/>
                  </a:cubicBezTo>
                  <a:lnTo>
                    <a:pt x="53243" y="25609"/>
                  </a:lnTo>
                  <a:close/>
                </a:path>
              </a:pathLst>
            </a:custGeom>
            <a:solidFill>
              <a:srgbClr val="000000"/>
            </a:solidFill>
            <a:ln w="2624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BF0B64CB-AF5F-311F-7C1C-DEAD6D2E055D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10223384" y="4124637"/>
              <a:ext cx="350687" cy="392678"/>
            </a:xfrm>
            <a:custGeom>
              <a:avLst/>
              <a:gdLst>
                <a:gd name="connsiteX0" fmla="*/ 319099 w 350687"/>
                <a:gd name="connsiteY0" fmla="*/ 392754 h 392678"/>
                <a:gd name="connsiteX1" fmla="*/ 350979 w 350687"/>
                <a:gd name="connsiteY1" fmla="*/ 302999 h 392678"/>
                <a:gd name="connsiteX2" fmla="*/ 344392 w 350687"/>
                <a:gd name="connsiteY2" fmla="*/ 302999 h 392678"/>
                <a:gd name="connsiteX3" fmla="*/ 275889 w 350687"/>
                <a:gd name="connsiteY3" fmla="*/ 359657 h 392678"/>
                <a:gd name="connsiteX4" fmla="*/ 193947 w 350687"/>
                <a:gd name="connsiteY4" fmla="*/ 368352 h 392678"/>
                <a:gd name="connsiteX5" fmla="*/ 35071 w 350687"/>
                <a:gd name="connsiteY5" fmla="*/ 368352 h 392678"/>
                <a:gd name="connsiteX6" fmla="*/ 169180 w 350687"/>
                <a:gd name="connsiteY6" fmla="*/ 200902 h 392678"/>
                <a:gd name="connsiteX7" fmla="*/ 171552 w 350687"/>
                <a:gd name="connsiteY7" fmla="*/ 196415 h 392678"/>
                <a:gd name="connsiteX8" fmla="*/ 169707 w 350687"/>
                <a:gd name="connsiteY8" fmla="*/ 192207 h 392678"/>
                <a:gd name="connsiteX9" fmla="*/ 46927 w 350687"/>
                <a:gd name="connsiteY9" fmla="*/ 13539 h 392678"/>
                <a:gd name="connsiteX10" fmla="*/ 191312 w 350687"/>
                <a:gd name="connsiteY10" fmla="*/ 13539 h 392678"/>
                <a:gd name="connsiteX11" fmla="*/ 252966 w 350687"/>
                <a:gd name="connsiteY11" fmla="*/ 18026 h 392678"/>
                <a:gd name="connsiteX12" fmla="*/ 310931 w 350687"/>
                <a:gd name="connsiteY12" fmla="*/ 39063 h 392678"/>
                <a:gd name="connsiteX13" fmla="*/ 344392 w 350687"/>
                <a:gd name="connsiteY13" fmla="*/ 78891 h 392678"/>
                <a:gd name="connsiteX14" fmla="*/ 350979 w 350687"/>
                <a:gd name="connsiteY14" fmla="*/ 78891 h 392678"/>
                <a:gd name="connsiteX15" fmla="*/ 319099 w 350687"/>
                <a:gd name="connsiteY15" fmla="*/ 75 h 392678"/>
                <a:gd name="connsiteX16" fmla="*/ 7669 w 350687"/>
                <a:gd name="connsiteY16" fmla="*/ 75 h 392678"/>
                <a:gd name="connsiteX17" fmla="*/ 555 w 350687"/>
                <a:gd name="connsiteY17" fmla="*/ 2039 h 392678"/>
                <a:gd name="connsiteX18" fmla="*/ 292 w 350687"/>
                <a:gd name="connsiteY18" fmla="*/ 11295 h 392678"/>
                <a:gd name="connsiteX19" fmla="*/ 139671 w 350687"/>
                <a:gd name="connsiteY19" fmla="*/ 214366 h 392678"/>
                <a:gd name="connsiteX20" fmla="*/ 3190 w 350687"/>
                <a:gd name="connsiteY20" fmla="*/ 384620 h 392678"/>
                <a:gd name="connsiteX21" fmla="*/ 555 w 350687"/>
                <a:gd name="connsiteY21" fmla="*/ 389669 h 392678"/>
                <a:gd name="connsiteX22" fmla="*/ 7669 w 350687"/>
                <a:gd name="connsiteY22" fmla="*/ 392754 h 392678"/>
                <a:gd name="connsiteX23" fmla="*/ 319099 w 350687"/>
                <a:gd name="connsiteY23" fmla="*/ 392754 h 39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50687" h="392678">
                  <a:moveTo>
                    <a:pt x="319099" y="392754"/>
                  </a:moveTo>
                  <a:lnTo>
                    <a:pt x="350979" y="302999"/>
                  </a:lnTo>
                  <a:lnTo>
                    <a:pt x="344392" y="302999"/>
                  </a:lnTo>
                  <a:cubicBezTo>
                    <a:pt x="334117" y="332169"/>
                    <a:pt x="306188" y="351242"/>
                    <a:pt x="275889" y="359657"/>
                  </a:cubicBezTo>
                  <a:cubicBezTo>
                    <a:pt x="270356" y="361059"/>
                    <a:pt x="244535" y="368352"/>
                    <a:pt x="193947" y="368352"/>
                  </a:cubicBezTo>
                  <a:lnTo>
                    <a:pt x="35071" y="368352"/>
                  </a:lnTo>
                  <a:lnTo>
                    <a:pt x="169180" y="200902"/>
                  </a:lnTo>
                  <a:cubicBezTo>
                    <a:pt x="171025" y="198659"/>
                    <a:pt x="171552" y="197817"/>
                    <a:pt x="171552" y="196415"/>
                  </a:cubicBezTo>
                  <a:cubicBezTo>
                    <a:pt x="171552" y="195854"/>
                    <a:pt x="171552" y="195012"/>
                    <a:pt x="169707" y="192207"/>
                  </a:cubicBezTo>
                  <a:lnTo>
                    <a:pt x="46927" y="13539"/>
                  </a:lnTo>
                  <a:lnTo>
                    <a:pt x="191312" y="13539"/>
                  </a:lnTo>
                  <a:cubicBezTo>
                    <a:pt x="226618" y="13539"/>
                    <a:pt x="250595" y="17465"/>
                    <a:pt x="252966" y="18026"/>
                  </a:cubicBezTo>
                  <a:cubicBezTo>
                    <a:pt x="267194" y="20270"/>
                    <a:pt x="290116" y="25038"/>
                    <a:pt x="310931" y="39063"/>
                  </a:cubicBezTo>
                  <a:cubicBezTo>
                    <a:pt x="317518" y="43550"/>
                    <a:pt x="335434" y="56172"/>
                    <a:pt x="344392" y="78891"/>
                  </a:cubicBezTo>
                  <a:lnTo>
                    <a:pt x="350979" y="78891"/>
                  </a:lnTo>
                  <a:lnTo>
                    <a:pt x="319099" y="75"/>
                  </a:lnTo>
                  <a:lnTo>
                    <a:pt x="7669" y="75"/>
                  </a:lnTo>
                  <a:cubicBezTo>
                    <a:pt x="1609" y="75"/>
                    <a:pt x="1346" y="356"/>
                    <a:pt x="555" y="2039"/>
                  </a:cubicBezTo>
                  <a:cubicBezTo>
                    <a:pt x="292" y="2880"/>
                    <a:pt x="292" y="8209"/>
                    <a:pt x="292" y="11295"/>
                  </a:cubicBezTo>
                  <a:lnTo>
                    <a:pt x="139671" y="214366"/>
                  </a:lnTo>
                  <a:lnTo>
                    <a:pt x="3190" y="384620"/>
                  </a:lnTo>
                  <a:cubicBezTo>
                    <a:pt x="555" y="387986"/>
                    <a:pt x="555" y="389388"/>
                    <a:pt x="555" y="389669"/>
                  </a:cubicBezTo>
                  <a:cubicBezTo>
                    <a:pt x="555" y="392754"/>
                    <a:pt x="2927" y="392754"/>
                    <a:pt x="7669" y="392754"/>
                  </a:cubicBezTo>
                  <a:lnTo>
                    <a:pt x="319099" y="392754"/>
                  </a:lnTo>
                  <a:close/>
                </a:path>
              </a:pathLst>
            </a:custGeom>
            <a:solidFill>
              <a:srgbClr val="000000"/>
            </a:solidFill>
            <a:ln w="2624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6A1D6A4D-99A8-10BD-6020-ED224EBD407C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10274671" y="4591860"/>
              <a:ext cx="55883" cy="132136"/>
            </a:xfrm>
            <a:custGeom>
              <a:avLst/>
              <a:gdLst>
                <a:gd name="connsiteX0" fmla="*/ 51382 w 55883"/>
                <a:gd name="connsiteY0" fmla="*/ 7557 h 132136"/>
                <a:gd name="connsiteX1" fmla="*/ 44005 w 55883"/>
                <a:gd name="connsiteY1" fmla="*/ 96 h 132136"/>
                <a:gd name="connsiteX2" fmla="*/ 33676 w 55883"/>
                <a:gd name="connsiteY2" fmla="*/ 10895 h 132136"/>
                <a:gd name="connsiteX3" fmla="*/ 41054 w 55883"/>
                <a:gd name="connsiteY3" fmla="*/ 18356 h 132136"/>
                <a:gd name="connsiteX4" fmla="*/ 51382 w 55883"/>
                <a:gd name="connsiteY4" fmla="*/ 7557 h 132136"/>
                <a:gd name="connsiteX5" fmla="*/ 13758 w 55883"/>
                <a:gd name="connsiteY5" fmla="*/ 107298 h 132136"/>
                <a:gd name="connsiteX6" fmla="*/ 12098 w 55883"/>
                <a:gd name="connsiteY6" fmla="*/ 115544 h 132136"/>
                <a:gd name="connsiteX7" fmla="*/ 29619 w 55883"/>
                <a:gd name="connsiteY7" fmla="*/ 132233 h 132136"/>
                <a:gd name="connsiteX8" fmla="*/ 56177 w 55883"/>
                <a:gd name="connsiteY8" fmla="*/ 102193 h 132136"/>
                <a:gd name="connsiteX9" fmla="*/ 53226 w 55883"/>
                <a:gd name="connsiteY9" fmla="*/ 99641 h 132136"/>
                <a:gd name="connsiteX10" fmla="*/ 49722 w 55883"/>
                <a:gd name="connsiteY10" fmla="*/ 102978 h 132136"/>
                <a:gd name="connsiteX11" fmla="*/ 30172 w 55883"/>
                <a:gd name="connsiteY11" fmla="*/ 126735 h 132136"/>
                <a:gd name="connsiteX12" fmla="*/ 25561 w 55883"/>
                <a:gd name="connsiteY12" fmla="*/ 119863 h 132136"/>
                <a:gd name="connsiteX13" fmla="*/ 28512 w 55883"/>
                <a:gd name="connsiteY13" fmla="*/ 107298 h 132136"/>
                <a:gd name="connsiteX14" fmla="*/ 34414 w 55883"/>
                <a:gd name="connsiteY14" fmla="*/ 91591 h 132136"/>
                <a:gd name="connsiteX15" fmla="*/ 43451 w 55883"/>
                <a:gd name="connsiteY15" fmla="*/ 66655 h 132136"/>
                <a:gd name="connsiteX16" fmla="*/ 44558 w 55883"/>
                <a:gd name="connsiteY16" fmla="*/ 60373 h 132136"/>
                <a:gd name="connsiteX17" fmla="*/ 27037 w 55883"/>
                <a:gd name="connsiteY17" fmla="*/ 43684 h 132136"/>
                <a:gd name="connsiteX18" fmla="*/ 294 w 55883"/>
                <a:gd name="connsiteY18" fmla="*/ 73724 h 132136"/>
                <a:gd name="connsiteX19" fmla="*/ 3429 w 55883"/>
                <a:gd name="connsiteY19" fmla="*/ 76276 h 132136"/>
                <a:gd name="connsiteX20" fmla="*/ 6749 w 55883"/>
                <a:gd name="connsiteY20" fmla="*/ 73135 h 132136"/>
                <a:gd name="connsiteX21" fmla="*/ 26484 w 55883"/>
                <a:gd name="connsiteY21" fmla="*/ 49181 h 132136"/>
                <a:gd name="connsiteX22" fmla="*/ 31094 w 55883"/>
                <a:gd name="connsiteY22" fmla="*/ 56053 h 132136"/>
                <a:gd name="connsiteX23" fmla="*/ 25377 w 55883"/>
                <a:gd name="connsiteY23" fmla="*/ 75687 h 132136"/>
                <a:gd name="connsiteX24" fmla="*/ 13758 w 55883"/>
                <a:gd name="connsiteY24" fmla="*/ 107298 h 132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5883" h="132136">
                  <a:moveTo>
                    <a:pt x="51382" y="7557"/>
                  </a:moveTo>
                  <a:cubicBezTo>
                    <a:pt x="51382" y="4416"/>
                    <a:pt x="49169" y="96"/>
                    <a:pt x="44005" y="96"/>
                  </a:cubicBezTo>
                  <a:cubicBezTo>
                    <a:pt x="39025" y="96"/>
                    <a:pt x="33676" y="5201"/>
                    <a:pt x="33676" y="10895"/>
                  </a:cubicBezTo>
                  <a:cubicBezTo>
                    <a:pt x="33676" y="14233"/>
                    <a:pt x="36074" y="18356"/>
                    <a:pt x="41054" y="18356"/>
                  </a:cubicBezTo>
                  <a:cubicBezTo>
                    <a:pt x="46402" y="18356"/>
                    <a:pt x="51382" y="12858"/>
                    <a:pt x="51382" y="7557"/>
                  </a:cubicBezTo>
                  <a:close/>
                  <a:moveTo>
                    <a:pt x="13758" y="107298"/>
                  </a:moveTo>
                  <a:cubicBezTo>
                    <a:pt x="13020" y="109850"/>
                    <a:pt x="12098" y="112206"/>
                    <a:pt x="12098" y="115544"/>
                  </a:cubicBezTo>
                  <a:cubicBezTo>
                    <a:pt x="12098" y="124772"/>
                    <a:pt x="19475" y="132233"/>
                    <a:pt x="29619" y="132233"/>
                  </a:cubicBezTo>
                  <a:cubicBezTo>
                    <a:pt x="48062" y="132233"/>
                    <a:pt x="56177" y="105138"/>
                    <a:pt x="56177" y="102193"/>
                  </a:cubicBezTo>
                  <a:cubicBezTo>
                    <a:pt x="56177" y="99641"/>
                    <a:pt x="53780" y="99641"/>
                    <a:pt x="53226" y="99641"/>
                  </a:cubicBezTo>
                  <a:cubicBezTo>
                    <a:pt x="50644" y="99641"/>
                    <a:pt x="50460" y="100819"/>
                    <a:pt x="49722" y="102978"/>
                  </a:cubicBezTo>
                  <a:cubicBezTo>
                    <a:pt x="45480" y="118685"/>
                    <a:pt x="37365" y="126735"/>
                    <a:pt x="30172" y="126735"/>
                  </a:cubicBezTo>
                  <a:cubicBezTo>
                    <a:pt x="26484" y="126735"/>
                    <a:pt x="25561" y="124183"/>
                    <a:pt x="25561" y="119863"/>
                  </a:cubicBezTo>
                  <a:cubicBezTo>
                    <a:pt x="25561" y="115348"/>
                    <a:pt x="26852" y="111617"/>
                    <a:pt x="28512" y="107298"/>
                  </a:cubicBezTo>
                  <a:cubicBezTo>
                    <a:pt x="30357" y="101997"/>
                    <a:pt x="32385" y="96695"/>
                    <a:pt x="34414" y="91591"/>
                  </a:cubicBezTo>
                  <a:cubicBezTo>
                    <a:pt x="36074" y="86878"/>
                    <a:pt x="42714" y="69012"/>
                    <a:pt x="43451" y="66655"/>
                  </a:cubicBezTo>
                  <a:cubicBezTo>
                    <a:pt x="44005" y="64692"/>
                    <a:pt x="44558" y="62336"/>
                    <a:pt x="44558" y="60373"/>
                  </a:cubicBezTo>
                  <a:cubicBezTo>
                    <a:pt x="44558" y="51145"/>
                    <a:pt x="37181" y="43684"/>
                    <a:pt x="27037" y="43684"/>
                  </a:cubicBezTo>
                  <a:cubicBezTo>
                    <a:pt x="8778" y="43684"/>
                    <a:pt x="294" y="70386"/>
                    <a:pt x="294" y="73724"/>
                  </a:cubicBezTo>
                  <a:cubicBezTo>
                    <a:pt x="294" y="76276"/>
                    <a:pt x="2876" y="76276"/>
                    <a:pt x="3429" y="76276"/>
                  </a:cubicBezTo>
                  <a:cubicBezTo>
                    <a:pt x="6011" y="76276"/>
                    <a:pt x="6196" y="75294"/>
                    <a:pt x="6749" y="73135"/>
                  </a:cubicBezTo>
                  <a:cubicBezTo>
                    <a:pt x="11544" y="56250"/>
                    <a:pt x="19660" y="49181"/>
                    <a:pt x="26484" y="49181"/>
                  </a:cubicBezTo>
                  <a:cubicBezTo>
                    <a:pt x="29434" y="49181"/>
                    <a:pt x="31094" y="50752"/>
                    <a:pt x="31094" y="56053"/>
                  </a:cubicBezTo>
                  <a:cubicBezTo>
                    <a:pt x="31094" y="60569"/>
                    <a:pt x="29988" y="63514"/>
                    <a:pt x="25377" y="75687"/>
                  </a:cubicBezTo>
                  <a:lnTo>
                    <a:pt x="13758" y="107298"/>
                  </a:lnTo>
                  <a:close/>
                </a:path>
              </a:pathLst>
            </a:custGeom>
            <a:solidFill>
              <a:srgbClr val="000000"/>
            </a:solidFill>
            <a:ln w="2624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40" name="Freihandform: Form 39">
              <a:extLst>
                <a:ext uri="{FF2B5EF4-FFF2-40B4-BE49-F238E27FC236}">
                  <a16:creationId xmlns:a16="http://schemas.microsoft.com/office/drawing/2014/main" id="{109EC15A-5832-47CE-286D-458A5E7D2C5E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>
              <a:off x="10361204" y="4699454"/>
              <a:ext cx="23423" cy="60472"/>
            </a:xfrm>
            <a:custGeom>
              <a:avLst/>
              <a:gdLst>
                <a:gd name="connsiteX0" fmla="*/ 18556 w 23423"/>
                <a:gd name="connsiteY0" fmla="*/ 19534 h 60472"/>
                <a:gd name="connsiteX1" fmla="*/ 4170 w 23423"/>
                <a:gd name="connsiteY1" fmla="*/ 55464 h 60472"/>
                <a:gd name="connsiteX2" fmla="*/ 2879 w 23423"/>
                <a:gd name="connsiteY2" fmla="*/ 57820 h 60472"/>
                <a:gd name="connsiteX3" fmla="*/ 5461 w 23423"/>
                <a:gd name="connsiteY3" fmla="*/ 60569 h 60472"/>
                <a:gd name="connsiteX4" fmla="*/ 23720 w 23423"/>
                <a:gd name="connsiteY4" fmla="*/ 21497 h 60472"/>
                <a:gd name="connsiteX5" fmla="*/ 10809 w 23423"/>
                <a:gd name="connsiteY5" fmla="*/ 96 h 60472"/>
                <a:gd name="connsiteX6" fmla="*/ 297 w 23423"/>
                <a:gd name="connsiteY6" fmla="*/ 11288 h 60472"/>
                <a:gd name="connsiteX7" fmla="*/ 10994 w 23423"/>
                <a:gd name="connsiteY7" fmla="*/ 22675 h 60472"/>
                <a:gd name="connsiteX8" fmla="*/ 18556 w 23423"/>
                <a:gd name="connsiteY8" fmla="*/ 19534 h 60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23" h="60472">
                  <a:moveTo>
                    <a:pt x="18556" y="19534"/>
                  </a:moveTo>
                  <a:cubicBezTo>
                    <a:pt x="18556" y="30333"/>
                    <a:pt x="16711" y="42898"/>
                    <a:pt x="4170" y="55464"/>
                  </a:cubicBezTo>
                  <a:cubicBezTo>
                    <a:pt x="3432" y="56250"/>
                    <a:pt x="2879" y="56839"/>
                    <a:pt x="2879" y="57820"/>
                  </a:cubicBezTo>
                  <a:cubicBezTo>
                    <a:pt x="2879" y="59195"/>
                    <a:pt x="4354" y="60569"/>
                    <a:pt x="5461" y="60569"/>
                  </a:cubicBezTo>
                  <a:cubicBezTo>
                    <a:pt x="8043" y="60569"/>
                    <a:pt x="23720" y="44862"/>
                    <a:pt x="23720" y="21497"/>
                  </a:cubicBezTo>
                  <a:cubicBezTo>
                    <a:pt x="23720" y="9324"/>
                    <a:pt x="19293" y="96"/>
                    <a:pt x="10809" y="96"/>
                  </a:cubicBezTo>
                  <a:cubicBezTo>
                    <a:pt x="4723" y="96"/>
                    <a:pt x="297" y="5201"/>
                    <a:pt x="297" y="11288"/>
                  </a:cubicBezTo>
                  <a:cubicBezTo>
                    <a:pt x="297" y="17571"/>
                    <a:pt x="4539" y="22675"/>
                    <a:pt x="10994" y="22675"/>
                  </a:cubicBezTo>
                  <a:cubicBezTo>
                    <a:pt x="15420" y="22675"/>
                    <a:pt x="18371" y="19534"/>
                    <a:pt x="18556" y="19534"/>
                  </a:cubicBezTo>
                  <a:close/>
                </a:path>
              </a:pathLst>
            </a:custGeom>
            <a:solidFill>
              <a:srgbClr val="000000"/>
            </a:solidFill>
            <a:ln w="2624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D4153C0C-8ADA-E904-1EAD-E9D95D1B9061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10414006" y="4637411"/>
              <a:ext cx="106787" cy="86585"/>
            </a:xfrm>
            <a:custGeom>
              <a:avLst/>
              <a:gdLst>
                <a:gd name="connsiteX0" fmla="*/ 97311 w 106787"/>
                <a:gd name="connsiteY0" fmla="*/ 13448 h 86585"/>
                <a:gd name="connsiteX1" fmla="*/ 104135 w 106787"/>
                <a:gd name="connsiteY1" fmla="*/ 11877 h 86585"/>
                <a:gd name="connsiteX2" fmla="*/ 107086 w 106787"/>
                <a:gd name="connsiteY2" fmla="*/ 5594 h 86585"/>
                <a:gd name="connsiteX3" fmla="*/ 99156 w 106787"/>
                <a:gd name="connsiteY3" fmla="*/ 96 h 86585"/>
                <a:gd name="connsiteX4" fmla="*/ 51941 w 106787"/>
                <a:gd name="connsiteY4" fmla="*/ 96 h 86585"/>
                <a:gd name="connsiteX5" fmla="*/ 299 w 106787"/>
                <a:gd name="connsiteY5" fmla="*/ 54679 h 86585"/>
                <a:gd name="connsiteX6" fmla="*/ 31837 w 106787"/>
                <a:gd name="connsiteY6" fmla="*/ 86682 h 86585"/>
                <a:gd name="connsiteX7" fmla="*/ 81634 w 106787"/>
                <a:gd name="connsiteY7" fmla="*/ 34260 h 86585"/>
                <a:gd name="connsiteX8" fmla="*/ 76101 w 106787"/>
                <a:gd name="connsiteY8" fmla="*/ 13448 h 86585"/>
                <a:gd name="connsiteX9" fmla="*/ 97311 w 106787"/>
                <a:gd name="connsiteY9" fmla="*/ 13448 h 86585"/>
                <a:gd name="connsiteX10" fmla="*/ 32022 w 106787"/>
                <a:gd name="connsiteY10" fmla="*/ 81185 h 86585"/>
                <a:gd name="connsiteX11" fmla="*/ 13763 w 106787"/>
                <a:gd name="connsiteY11" fmla="*/ 60176 h 86585"/>
                <a:gd name="connsiteX12" fmla="*/ 48805 w 106787"/>
                <a:gd name="connsiteY12" fmla="*/ 13448 h 86585"/>
                <a:gd name="connsiteX13" fmla="*/ 67802 w 106787"/>
                <a:gd name="connsiteY13" fmla="*/ 32100 h 86585"/>
                <a:gd name="connsiteX14" fmla="*/ 57105 w 106787"/>
                <a:gd name="connsiteY14" fmla="*/ 66459 h 86585"/>
                <a:gd name="connsiteX15" fmla="*/ 32022 w 106787"/>
                <a:gd name="connsiteY15" fmla="*/ 81185 h 8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6787" h="86585">
                  <a:moveTo>
                    <a:pt x="97311" y="13448"/>
                  </a:moveTo>
                  <a:cubicBezTo>
                    <a:pt x="100447" y="13448"/>
                    <a:pt x="102107" y="13448"/>
                    <a:pt x="104135" y="11877"/>
                  </a:cubicBezTo>
                  <a:cubicBezTo>
                    <a:pt x="106533" y="9717"/>
                    <a:pt x="107086" y="6968"/>
                    <a:pt x="107086" y="5594"/>
                  </a:cubicBezTo>
                  <a:cubicBezTo>
                    <a:pt x="107086" y="96"/>
                    <a:pt x="102291" y="96"/>
                    <a:pt x="99156" y="96"/>
                  </a:cubicBezTo>
                  <a:lnTo>
                    <a:pt x="51941" y="96"/>
                  </a:lnTo>
                  <a:cubicBezTo>
                    <a:pt x="22431" y="96"/>
                    <a:pt x="299" y="31118"/>
                    <a:pt x="299" y="54679"/>
                  </a:cubicBezTo>
                  <a:cubicBezTo>
                    <a:pt x="299" y="72938"/>
                    <a:pt x="13025" y="86682"/>
                    <a:pt x="31837" y="86682"/>
                  </a:cubicBezTo>
                  <a:cubicBezTo>
                    <a:pt x="55076" y="86682"/>
                    <a:pt x="81634" y="64299"/>
                    <a:pt x="81634" y="34260"/>
                  </a:cubicBezTo>
                  <a:cubicBezTo>
                    <a:pt x="81634" y="31118"/>
                    <a:pt x="81634" y="22283"/>
                    <a:pt x="76101" y="13448"/>
                  </a:cubicBezTo>
                  <a:lnTo>
                    <a:pt x="97311" y="13448"/>
                  </a:lnTo>
                  <a:close/>
                  <a:moveTo>
                    <a:pt x="32022" y="81185"/>
                  </a:moveTo>
                  <a:cubicBezTo>
                    <a:pt x="22062" y="81185"/>
                    <a:pt x="13763" y="74116"/>
                    <a:pt x="13763" y="60176"/>
                  </a:cubicBezTo>
                  <a:cubicBezTo>
                    <a:pt x="13763" y="54286"/>
                    <a:pt x="17083" y="13448"/>
                    <a:pt x="48805" y="13448"/>
                  </a:cubicBezTo>
                  <a:cubicBezTo>
                    <a:pt x="58211" y="13448"/>
                    <a:pt x="67802" y="17178"/>
                    <a:pt x="67802" y="32100"/>
                  </a:cubicBezTo>
                  <a:cubicBezTo>
                    <a:pt x="67802" y="35634"/>
                    <a:pt x="66142" y="53304"/>
                    <a:pt x="57105" y="66459"/>
                  </a:cubicBezTo>
                  <a:cubicBezTo>
                    <a:pt x="49359" y="77258"/>
                    <a:pt x="39030" y="81185"/>
                    <a:pt x="32022" y="81185"/>
                  </a:cubicBezTo>
                  <a:close/>
                </a:path>
              </a:pathLst>
            </a:custGeom>
            <a:solidFill>
              <a:srgbClr val="000000"/>
            </a:solidFill>
            <a:ln w="2624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514985E0-09E2-6BC9-22BF-F07B003F9275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10640760" y="4267125"/>
              <a:ext cx="142804" cy="127059"/>
            </a:xfrm>
            <a:custGeom>
              <a:avLst/>
              <a:gdLst>
                <a:gd name="connsiteX0" fmla="*/ 15853 w 142804"/>
                <a:gd name="connsiteY0" fmla="*/ 107510 h 127059"/>
                <a:gd name="connsiteX1" fmla="*/ 13482 w 142804"/>
                <a:gd name="connsiteY1" fmla="*/ 119571 h 127059"/>
                <a:gd name="connsiteX2" fmla="*/ 21122 w 142804"/>
                <a:gd name="connsiteY2" fmla="*/ 127144 h 127059"/>
                <a:gd name="connsiteX3" fmla="*/ 30871 w 142804"/>
                <a:gd name="connsiteY3" fmla="*/ 119291 h 127059"/>
                <a:gd name="connsiteX4" fmla="*/ 35877 w 142804"/>
                <a:gd name="connsiteY4" fmla="*/ 98535 h 127059"/>
                <a:gd name="connsiteX5" fmla="*/ 41674 w 142804"/>
                <a:gd name="connsiteY5" fmla="*/ 73291 h 127059"/>
                <a:gd name="connsiteX6" fmla="*/ 46153 w 142804"/>
                <a:gd name="connsiteY6" fmla="*/ 54499 h 127059"/>
                <a:gd name="connsiteX7" fmla="*/ 49578 w 142804"/>
                <a:gd name="connsiteY7" fmla="*/ 40475 h 127059"/>
                <a:gd name="connsiteX8" fmla="*/ 92525 w 142804"/>
                <a:gd name="connsiteY8" fmla="*/ 6255 h 127059"/>
                <a:gd name="connsiteX9" fmla="*/ 106752 w 142804"/>
                <a:gd name="connsiteY9" fmla="*/ 25889 h 127059"/>
                <a:gd name="connsiteX10" fmla="*/ 89626 w 142804"/>
                <a:gd name="connsiteY10" fmla="*/ 91242 h 127059"/>
                <a:gd name="connsiteX11" fmla="*/ 86992 w 142804"/>
                <a:gd name="connsiteY11" fmla="*/ 104145 h 127059"/>
                <a:gd name="connsiteX12" fmla="*/ 108597 w 142804"/>
                <a:gd name="connsiteY12" fmla="*/ 127144 h 127059"/>
                <a:gd name="connsiteX13" fmla="*/ 143112 w 142804"/>
                <a:gd name="connsiteY13" fmla="*/ 83950 h 127059"/>
                <a:gd name="connsiteX14" fmla="*/ 139951 w 142804"/>
                <a:gd name="connsiteY14" fmla="*/ 81145 h 127059"/>
                <a:gd name="connsiteX15" fmla="*/ 135998 w 142804"/>
                <a:gd name="connsiteY15" fmla="*/ 86194 h 127059"/>
                <a:gd name="connsiteX16" fmla="*/ 109124 w 142804"/>
                <a:gd name="connsiteY16" fmla="*/ 120974 h 127059"/>
                <a:gd name="connsiteX17" fmla="*/ 102800 w 142804"/>
                <a:gd name="connsiteY17" fmla="*/ 111718 h 127059"/>
                <a:gd name="connsiteX18" fmla="*/ 107543 w 142804"/>
                <a:gd name="connsiteY18" fmla="*/ 91803 h 127059"/>
                <a:gd name="connsiteX19" fmla="*/ 123615 w 142804"/>
                <a:gd name="connsiteY19" fmla="*/ 30097 h 127059"/>
                <a:gd name="connsiteX20" fmla="*/ 93315 w 142804"/>
                <a:gd name="connsiteY20" fmla="*/ 85 h 127059"/>
                <a:gd name="connsiteX21" fmla="*/ 52213 w 142804"/>
                <a:gd name="connsiteY21" fmla="*/ 24487 h 127059"/>
                <a:gd name="connsiteX22" fmla="*/ 27973 w 142804"/>
                <a:gd name="connsiteY22" fmla="*/ 85 h 127059"/>
                <a:gd name="connsiteX23" fmla="*/ 8212 w 142804"/>
                <a:gd name="connsiteY23" fmla="*/ 16072 h 127059"/>
                <a:gd name="connsiteX24" fmla="*/ 308 w 142804"/>
                <a:gd name="connsiteY24" fmla="*/ 43279 h 127059"/>
                <a:gd name="connsiteX25" fmla="*/ 3470 w 142804"/>
                <a:gd name="connsiteY25" fmla="*/ 46084 h 127059"/>
                <a:gd name="connsiteX26" fmla="*/ 7949 w 142804"/>
                <a:gd name="connsiteY26" fmla="*/ 39633 h 127059"/>
                <a:gd name="connsiteX27" fmla="*/ 27182 w 142804"/>
                <a:gd name="connsiteY27" fmla="*/ 6255 h 127059"/>
                <a:gd name="connsiteX28" fmla="*/ 35350 w 142804"/>
                <a:gd name="connsiteY28" fmla="*/ 19158 h 127059"/>
                <a:gd name="connsiteX29" fmla="*/ 31135 w 142804"/>
                <a:gd name="connsiteY29" fmla="*/ 42718 h 127059"/>
                <a:gd name="connsiteX30" fmla="*/ 15853 w 142804"/>
                <a:gd name="connsiteY30" fmla="*/ 107510 h 127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42804" h="127059">
                  <a:moveTo>
                    <a:pt x="15853" y="107510"/>
                  </a:moveTo>
                  <a:cubicBezTo>
                    <a:pt x="15063" y="111718"/>
                    <a:pt x="13482" y="118169"/>
                    <a:pt x="13482" y="119571"/>
                  </a:cubicBezTo>
                  <a:cubicBezTo>
                    <a:pt x="13482" y="124620"/>
                    <a:pt x="17170" y="127144"/>
                    <a:pt x="21122" y="127144"/>
                  </a:cubicBezTo>
                  <a:cubicBezTo>
                    <a:pt x="24284" y="127144"/>
                    <a:pt x="29027" y="124900"/>
                    <a:pt x="30871" y="119291"/>
                  </a:cubicBezTo>
                  <a:cubicBezTo>
                    <a:pt x="31135" y="118730"/>
                    <a:pt x="34296" y="105547"/>
                    <a:pt x="35877" y="98535"/>
                  </a:cubicBezTo>
                  <a:lnTo>
                    <a:pt x="41674" y="73291"/>
                  </a:lnTo>
                  <a:cubicBezTo>
                    <a:pt x="43255" y="67121"/>
                    <a:pt x="44835" y="60950"/>
                    <a:pt x="46153" y="54499"/>
                  </a:cubicBezTo>
                  <a:cubicBezTo>
                    <a:pt x="47207" y="49731"/>
                    <a:pt x="49315" y="41596"/>
                    <a:pt x="49578" y="40475"/>
                  </a:cubicBezTo>
                  <a:cubicBezTo>
                    <a:pt x="53530" y="31779"/>
                    <a:pt x="67494" y="6255"/>
                    <a:pt x="92525" y="6255"/>
                  </a:cubicBezTo>
                  <a:cubicBezTo>
                    <a:pt x="104381" y="6255"/>
                    <a:pt x="106752" y="16633"/>
                    <a:pt x="106752" y="25889"/>
                  </a:cubicBezTo>
                  <a:cubicBezTo>
                    <a:pt x="106752" y="43279"/>
                    <a:pt x="93842" y="79181"/>
                    <a:pt x="89626" y="91242"/>
                  </a:cubicBezTo>
                  <a:cubicBezTo>
                    <a:pt x="87255" y="97693"/>
                    <a:pt x="86992" y="101059"/>
                    <a:pt x="86992" y="104145"/>
                  </a:cubicBezTo>
                  <a:cubicBezTo>
                    <a:pt x="86992" y="117327"/>
                    <a:pt x="96213" y="127144"/>
                    <a:pt x="108597" y="127144"/>
                  </a:cubicBezTo>
                  <a:cubicBezTo>
                    <a:pt x="133364" y="127144"/>
                    <a:pt x="143112" y="86194"/>
                    <a:pt x="143112" y="83950"/>
                  </a:cubicBezTo>
                  <a:cubicBezTo>
                    <a:pt x="143112" y="81145"/>
                    <a:pt x="140741" y="81145"/>
                    <a:pt x="139951" y="81145"/>
                  </a:cubicBezTo>
                  <a:cubicBezTo>
                    <a:pt x="137316" y="81145"/>
                    <a:pt x="137316" y="81986"/>
                    <a:pt x="135998" y="86194"/>
                  </a:cubicBezTo>
                  <a:cubicBezTo>
                    <a:pt x="130729" y="105267"/>
                    <a:pt x="122034" y="120974"/>
                    <a:pt x="109124" y="120974"/>
                  </a:cubicBezTo>
                  <a:cubicBezTo>
                    <a:pt x="104645" y="120974"/>
                    <a:pt x="102800" y="118169"/>
                    <a:pt x="102800" y="111718"/>
                  </a:cubicBezTo>
                  <a:cubicBezTo>
                    <a:pt x="102800" y="104706"/>
                    <a:pt x="105172" y="97974"/>
                    <a:pt x="107543" y="91803"/>
                  </a:cubicBezTo>
                  <a:cubicBezTo>
                    <a:pt x="112549" y="76938"/>
                    <a:pt x="123615" y="46084"/>
                    <a:pt x="123615" y="30097"/>
                  </a:cubicBezTo>
                  <a:cubicBezTo>
                    <a:pt x="123615" y="11304"/>
                    <a:pt x="112285" y="85"/>
                    <a:pt x="93315" y="85"/>
                  </a:cubicBezTo>
                  <a:cubicBezTo>
                    <a:pt x="69602" y="85"/>
                    <a:pt x="56692" y="18036"/>
                    <a:pt x="52213" y="24487"/>
                  </a:cubicBezTo>
                  <a:cubicBezTo>
                    <a:pt x="50895" y="8780"/>
                    <a:pt x="40093" y="85"/>
                    <a:pt x="27973" y="85"/>
                  </a:cubicBezTo>
                  <a:cubicBezTo>
                    <a:pt x="15853" y="85"/>
                    <a:pt x="10847" y="11024"/>
                    <a:pt x="8212" y="16072"/>
                  </a:cubicBezTo>
                  <a:cubicBezTo>
                    <a:pt x="3997" y="25609"/>
                    <a:pt x="308" y="42157"/>
                    <a:pt x="308" y="43279"/>
                  </a:cubicBezTo>
                  <a:cubicBezTo>
                    <a:pt x="308" y="46084"/>
                    <a:pt x="2943" y="46084"/>
                    <a:pt x="3470" y="46084"/>
                  </a:cubicBezTo>
                  <a:cubicBezTo>
                    <a:pt x="6104" y="46084"/>
                    <a:pt x="6368" y="45804"/>
                    <a:pt x="7949" y="39633"/>
                  </a:cubicBezTo>
                  <a:cubicBezTo>
                    <a:pt x="12428" y="19719"/>
                    <a:pt x="17697" y="6255"/>
                    <a:pt x="27182" y="6255"/>
                  </a:cubicBezTo>
                  <a:cubicBezTo>
                    <a:pt x="32452" y="6255"/>
                    <a:pt x="35350" y="9902"/>
                    <a:pt x="35350" y="19158"/>
                  </a:cubicBezTo>
                  <a:cubicBezTo>
                    <a:pt x="35350" y="25048"/>
                    <a:pt x="34560" y="28133"/>
                    <a:pt x="31135" y="42718"/>
                  </a:cubicBezTo>
                  <a:lnTo>
                    <a:pt x="15853" y="107510"/>
                  </a:lnTo>
                  <a:close/>
                </a:path>
              </a:pathLst>
            </a:custGeom>
            <a:solidFill>
              <a:srgbClr val="000000"/>
            </a:solidFill>
            <a:ln w="2624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14F0EA41-5696-9DC5-86BB-2C01561EA9A8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10799935" y="4302998"/>
              <a:ext cx="55883" cy="132136"/>
            </a:xfrm>
            <a:custGeom>
              <a:avLst/>
              <a:gdLst>
                <a:gd name="connsiteX0" fmla="*/ 51402 w 55883"/>
                <a:gd name="connsiteY0" fmla="*/ 7547 h 132136"/>
                <a:gd name="connsiteX1" fmla="*/ 44025 w 55883"/>
                <a:gd name="connsiteY1" fmla="*/ 86 h 132136"/>
                <a:gd name="connsiteX2" fmla="*/ 33696 w 55883"/>
                <a:gd name="connsiteY2" fmla="*/ 10885 h 132136"/>
                <a:gd name="connsiteX3" fmla="*/ 41074 w 55883"/>
                <a:gd name="connsiteY3" fmla="*/ 18346 h 132136"/>
                <a:gd name="connsiteX4" fmla="*/ 51402 w 55883"/>
                <a:gd name="connsiteY4" fmla="*/ 7547 h 132136"/>
                <a:gd name="connsiteX5" fmla="*/ 13777 w 55883"/>
                <a:gd name="connsiteY5" fmla="*/ 107288 h 132136"/>
                <a:gd name="connsiteX6" fmla="*/ 12118 w 55883"/>
                <a:gd name="connsiteY6" fmla="*/ 115534 h 132136"/>
                <a:gd name="connsiteX7" fmla="*/ 29639 w 55883"/>
                <a:gd name="connsiteY7" fmla="*/ 132223 h 132136"/>
                <a:gd name="connsiteX8" fmla="*/ 56197 w 55883"/>
                <a:gd name="connsiteY8" fmla="*/ 102183 h 132136"/>
                <a:gd name="connsiteX9" fmla="*/ 53246 w 55883"/>
                <a:gd name="connsiteY9" fmla="*/ 99630 h 132136"/>
                <a:gd name="connsiteX10" fmla="*/ 49742 w 55883"/>
                <a:gd name="connsiteY10" fmla="*/ 102968 h 132136"/>
                <a:gd name="connsiteX11" fmla="*/ 30192 w 55883"/>
                <a:gd name="connsiteY11" fmla="*/ 126725 h 132136"/>
                <a:gd name="connsiteX12" fmla="*/ 25581 w 55883"/>
                <a:gd name="connsiteY12" fmla="*/ 119853 h 132136"/>
                <a:gd name="connsiteX13" fmla="*/ 28532 w 55883"/>
                <a:gd name="connsiteY13" fmla="*/ 107288 h 132136"/>
                <a:gd name="connsiteX14" fmla="*/ 34434 w 55883"/>
                <a:gd name="connsiteY14" fmla="*/ 91580 h 132136"/>
                <a:gd name="connsiteX15" fmla="*/ 43471 w 55883"/>
                <a:gd name="connsiteY15" fmla="*/ 66645 h 132136"/>
                <a:gd name="connsiteX16" fmla="*/ 44578 w 55883"/>
                <a:gd name="connsiteY16" fmla="*/ 60362 h 132136"/>
                <a:gd name="connsiteX17" fmla="*/ 27057 w 55883"/>
                <a:gd name="connsiteY17" fmla="*/ 43674 h 132136"/>
                <a:gd name="connsiteX18" fmla="*/ 314 w 55883"/>
                <a:gd name="connsiteY18" fmla="*/ 73713 h 132136"/>
                <a:gd name="connsiteX19" fmla="*/ 3449 w 55883"/>
                <a:gd name="connsiteY19" fmla="*/ 76266 h 132136"/>
                <a:gd name="connsiteX20" fmla="*/ 6769 w 55883"/>
                <a:gd name="connsiteY20" fmla="*/ 73124 h 132136"/>
                <a:gd name="connsiteX21" fmla="*/ 26503 w 55883"/>
                <a:gd name="connsiteY21" fmla="*/ 49171 h 132136"/>
                <a:gd name="connsiteX22" fmla="*/ 31114 w 55883"/>
                <a:gd name="connsiteY22" fmla="*/ 56043 h 132136"/>
                <a:gd name="connsiteX23" fmla="*/ 25397 w 55883"/>
                <a:gd name="connsiteY23" fmla="*/ 75677 h 132136"/>
                <a:gd name="connsiteX24" fmla="*/ 13777 w 55883"/>
                <a:gd name="connsiteY24" fmla="*/ 107288 h 132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5883" h="132136">
                  <a:moveTo>
                    <a:pt x="51402" y="7547"/>
                  </a:moveTo>
                  <a:cubicBezTo>
                    <a:pt x="51402" y="4406"/>
                    <a:pt x="49189" y="86"/>
                    <a:pt x="44025" y="86"/>
                  </a:cubicBezTo>
                  <a:cubicBezTo>
                    <a:pt x="39045" y="86"/>
                    <a:pt x="33696" y="5191"/>
                    <a:pt x="33696" y="10885"/>
                  </a:cubicBezTo>
                  <a:cubicBezTo>
                    <a:pt x="33696" y="14223"/>
                    <a:pt x="36094" y="18346"/>
                    <a:pt x="41074" y="18346"/>
                  </a:cubicBezTo>
                  <a:cubicBezTo>
                    <a:pt x="46422" y="18346"/>
                    <a:pt x="51402" y="12848"/>
                    <a:pt x="51402" y="7547"/>
                  </a:cubicBezTo>
                  <a:close/>
                  <a:moveTo>
                    <a:pt x="13777" y="107288"/>
                  </a:moveTo>
                  <a:cubicBezTo>
                    <a:pt x="13040" y="109840"/>
                    <a:pt x="12118" y="112196"/>
                    <a:pt x="12118" y="115534"/>
                  </a:cubicBezTo>
                  <a:cubicBezTo>
                    <a:pt x="12118" y="124762"/>
                    <a:pt x="19495" y="132223"/>
                    <a:pt x="29639" y="132223"/>
                  </a:cubicBezTo>
                  <a:cubicBezTo>
                    <a:pt x="48082" y="132223"/>
                    <a:pt x="56197" y="105128"/>
                    <a:pt x="56197" y="102183"/>
                  </a:cubicBezTo>
                  <a:cubicBezTo>
                    <a:pt x="56197" y="99630"/>
                    <a:pt x="53800" y="99630"/>
                    <a:pt x="53246" y="99630"/>
                  </a:cubicBezTo>
                  <a:cubicBezTo>
                    <a:pt x="50664" y="99630"/>
                    <a:pt x="50480" y="100808"/>
                    <a:pt x="49742" y="102968"/>
                  </a:cubicBezTo>
                  <a:cubicBezTo>
                    <a:pt x="45500" y="118675"/>
                    <a:pt x="37385" y="126725"/>
                    <a:pt x="30192" y="126725"/>
                  </a:cubicBezTo>
                  <a:cubicBezTo>
                    <a:pt x="26503" y="126725"/>
                    <a:pt x="25581" y="124173"/>
                    <a:pt x="25581" y="119853"/>
                  </a:cubicBezTo>
                  <a:cubicBezTo>
                    <a:pt x="25581" y="115337"/>
                    <a:pt x="26872" y="111607"/>
                    <a:pt x="28532" y="107288"/>
                  </a:cubicBezTo>
                  <a:cubicBezTo>
                    <a:pt x="30377" y="101986"/>
                    <a:pt x="32405" y="96685"/>
                    <a:pt x="34434" y="91580"/>
                  </a:cubicBezTo>
                  <a:cubicBezTo>
                    <a:pt x="36094" y="86868"/>
                    <a:pt x="42734" y="69001"/>
                    <a:pt x="43471" y="66645"/>
                  </a:cubicBezTo>
                  <a:cubicBezTo>
                    <a:pt x="44025" y="64682"/>
                    <a:pt x="44578" y="62326"/>
                    <a:pt x="44578" y="60362"/>
                  </a:cubicBezTo>
                  <a:cubicBezTo>
                    <a:pt x="44578" y="51134"/>
                    <a:pt x="37201" y="43674"/>
                    <a:pt x="27057" y="43674"/>
                  </a:cubicBezTo>
                  <a:cubicBezTo>
                    <a:pt x="8798" y="43674"/>
                    <a:pt x="314" y="70376"/>
                    <a:pt x="314" y="73713"/>
                  </a:cubicBezTo>
                  <a:cubicBezTo>
                    <a:pt x="314" y="76266"/>
                    <a:pt x="2896" y="76266"/>
                    <a:pt x="3449" y="76266"/>
                  </a:cubicBezTo>
                  <a:cubicBezTo>
                    <a:pt x="6031" y="76266"/>
                    <a:pt x="6216" y="75284"/>
                    <a:pt x="6769" y="73124"/>
                  </a:cubicBezTo>
                  <a:cubicBezTo>
                    <a:pt x="11564" y="56239"/>
                    <a:pt x="19679" y="49171"/>
                    <a:pt x="26503" y="49171"/>
                  </a:cubicBezTo>
                  <a:cubicBezTo>
                    <a:pt x="29454" y="49171"/>
                    <a:pt x="31114" y="50742"/>
                    <a:pt x="31114" y="56043"/>
                  </a:cubicBezTo>
                  <a:cubicBezTo>
                    <a:pt x="31114" y="60559"/>
                    <a:pt x="30008" y="63504"/>
                    <a:pt x="25397" y="75677"/>
                  </a:cubicBezTo>
                  <a:lnTo>
                    <a:pt x="13777" y="107288"/>
                  </a:lnTo>
                  <a:close/>
                </a:path>
              </a:pathLst>
            </a:custGeom>
            <a:solidFill>
              <a:srgbClr val="000000"/>
            </a:solidFill>
            <a:ln w="2624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45758857-EE78-7F0F-23A9-0C0BF2D6BB98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>
              <a:off x="10876694" y="4348549"/>
              <a:ext cx="106787" cy="86585"/>
            </a:xfrm>
            <a:custGeom>
              <a:avLst/>
              <a:gdLst>
                <a:gd name="connsiteX0" fmla="*/ 97329 w 106787"/>
                <a:gd name="connsiteY0" fmla="*/ 13437 h 86585"/>
                <a:gd name="connsiteX1" fmla="*/ 104153 w 106787"/>
                <a:gd name="connsiteY1" fmla="*/ 11867 h 86585"/>
                <a:gd name="connsiteX2" fmla="*/ 107104 w 106787"/>
                <a:gd name="connsiteY2" fmla="*/ 5584 h 86585"/>
                <a:gd name="connsiteX3" fmla="*/ 99173 w 106787"/>
                <a:gd name="connsiteY3" fmla="*/ 86 h 86585"/>
                <a:gd name="connsiteX4" fmla="*/ 51958 w 106787"/>
                <a:gd name="connsiteY4" fmla="*/ 86 h 86585"/>
                <a:gd name="connsiteX5" fmla="*/ 317 w 106787"/>
                <a:gd name="connsiteY5" fmla="*/ 54669 h 86585"/>
                <a:gd name="connsiteX6" fmla="*/ 31855 w 106787"/>
                <a:gd name="connsiteY6" fmla="*/ 86672 h 86585"/>
                <a:gd name="connsiteX7" fmla="*/ 81652 w 106787"/>
                <a:gd name="connsiteY7" fmla="*/ 34249 h 86585"/>
                <a:gd name="connsiteX8" fmla="*/ 76119 w 106787"/>
                <a:gd name="connsiteY8" fmla="*/ 13437 h 86585"/>
                <a:gd name="connsiteX9" fmla="*/ 97329 w 106787"/>
                <a:gd name="connsiteY9" fmla="*/ 13437 h 86585"/>
                <a:gd name="connsiteX10" fmla="*/ 32039 w 106787"/>
                <a:gd name="connsiteY10" fmla="*/ 81174 h 86585"/>
                <a:gd name="connsiteX11" fmla="*/ 13780 w 106787"/>
                <a:gd name="connsiteY11" fmla="*/ 60166 h 86585"/>
                <a:gd name="connsiteX12" fmla="*/ 48823 w 106787"/>
                <a:gd name="connsiteY12" fmla="*/ 13437 h 86585"/>
                <a:gd name="connsiteX13" fmla="*/ 67819 w 106787"/>
                <a:gd name="connsiteY13" fmla="*/ 32090 h 86585"/>
                <a:gd name="connsiteX14" fmla="*/ 57122 w 106787"/>
                <a:gd name="connsiteY14" fmla="*/ 66449 h 86585"/>
                <a:gd name="connsiteX15" fmla="*/ 32039 w 106787"/>
                <a:gd name="connsiteY15" fmla="*/ 81174 h 8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6787" h="86585">
                  <a:moveTo>
                    <a:pt x="97329" y="13437"/>
                  </a:moveTo>
                  <a:cubicBezTo>
                    <a:pt x="100464" y="13437"/>
                    <a:pt x="102124" y="13437"/>
                    <a:pt x="104153" y="11867"/>
                  </a:cubicBezTo>
                  <a:cubicBezTo>
                    <a:pt x="106551" y="9707"/>
                    <a:pt x="107104" y="6958"/>
                    <a:pt x="107104" y="5584"/>
                  </a:cubicBezTo>
                  <a:cubicBezTo>
                    <a:pt x="107104" y="86"/>
                    <a:pt x="102309" y="86"/>
                    <a:pt x="99173" y="86"/>
                  </a:cubicBezTo>
                  <a:lnTo>
                    <a:pt x="51958" y="86"/>
                  </a:lnTo>
                  <a:cubicBezTo>
                    <a:pt x="22449" y="86"/>
                    <a:pt x="317" y="31108"/>
                    <a:pt x="317" y="54669"/>
                  </a:cubicBezTo>
                  <a:cubicBezTo>
                    <a:pt x="317" y="72928"/>
                    <a:pt x="13043" y="86672"/>
                    <a:pt x="31855" y="86672"/>
                  </a:cubicBezTo>
                  <a:cubicBezTo>
                    <a:pt x="55093" y="86672"/>
                    <a:pt x="81652" y="64289"/>
                    <a:pt x="81652" y="34249"/>
                  </a:cubicBezTo>
                  <a:cubicBezTo>
                    <a:pt x="81652" y="31108"/>
                    <a:pt x="81652" y="22273"/>
                    <a:pt x="76119" y="13437"/>
                  </a:cubicBezTo>
                  <a:lnTo>
                    <a:pt x="97329" y="13437"/>
                  </a:lnTo>
                  <a:close/>
                  <a:moveTo>
                    <a:pt x="32039" y="81174"/>
                  </a:moveTo>
                  <a:cubicBezTo>
                    <a:pt x="22080" y="81174"/>
                    <a:pt x="13780" y="74106"/>
                    <a:pt x="13780" y="60166"/>
                  </a:cubicBezTo>
                  <a:cubicBezTo>
                    <a:pt x="13780" y="54276"/>
                    <a:pt x="17100" y="13437"/>
                    <a:pt x="48823" y="13437"/>
                  </a:cubicBezTo>
                  <a:cubicBezTo>
                    <a:pt x="58229" y="13437"/>
                    <a:pt x="67819" y="17168"/>
                    <a:pt x="67819" y="32090"/>
                  </a:cubicBezTo>
                  <a:cubicBezTo>
                    <a:pt x="67819" y="35624"/>
                    <a:pt x="66160" y="53294"/>
                    <a:pt x="57122" y="66449"/>
                  </a:cubicBezTo>
                  <a:cubicBezTo>
                    <a:pt x="49376" y="77248"/>
                    <a:pt x="39048" y="81174"/>
                    <a:pt x="32039" y="81174"/>
                  </a:cubicBezTo>
                  <a:close/>
                </a:path>
              </a:pathLst>
            </a:custGeom>
            <a:solidFill>
              <a:srgbClr val="000000"/>
            </a:solidFill>
            <a:ln w="2624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A94602DB-9D71-24CC-0735-579D4865D807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6924561" y="5146588"/>
              <a:ext cx="175212" cy="186802"/>
            </a:xfrm>
            <a:custGeom>
              <a:avLst/>
              <a:gdLst>
                <a:gd name="connsiteX0" fmla="*/ 93174 w 175212"/>
                <a:gd name="connsiteY0" fmla="*/ 99128 h 186802"/>
                <a:gd name="connsiteX1" fmla="*/ 166684 w 175212"/>
                <a:gd name="connsiteY1" fmla="*/ 99128 h 186802"/>
                <a:gd name="connsiteX2" fmla="*/ 175379 w 175212"/>
                <a:gd name="connsiteY2" fmla="*/ 93519 h 186802"/>
                <a:gd name="connsiteX3" fmla="*/ 166684 w 175212"/>
                <a:gd name="connsiteY3" fmla="*/ 87909 h 186802"/>
                <a:gd name="connsiteX4" fmla="*/ 93174 w 175212"/>
                <a:gd name="connsiteY4" fmla="*/ 87909 h 186802"/>
                <a:gd name="connsiteX5" fmla="*/ 93174 w 175212"/>
                <a:gd name="connsiteY5" fmla="*/ 9373 h 186802"/>
                <a:gd name="connsiteX6" fmla="*/ 87905 w 175212"/>
                <a:gd name="connsiteY6" fmla="*/ 117 h 186802"/>
                <a:gd name="connsiteX7" fmla="*/ 82635 w 175212"/>
                <a:gd name="connsiteY7" fmla="*/ 9373 h 186802"/>
                <a:gd name="connsiteX8" fmla="*/ 82635 w 175212"/>
                <a:gd name="connsiteY8" fmla="*/ 87909 h 186802"/>
                <a:gd name="connsiteX9" fmla="*/ 8862 w 175212"/>
                <a:gd name="connsiteY9" fmla="*/ 87909 h 186802"/>
                <a:gd name="connsiteX10" fmla="*/ 167 w 175212"/>
                <a:gd name="connsiteY10" fmla="*/ 93519 h 186802"/>
                <a:gd name="connsiteX11" fmla="*/ 8862 w 175212"/>
                <a:gd name="connsiteY11" fmla="*/ 99128 h 186802"/>
                <a:gd name="connsiteX12" fmla="*/ 82635 w 175212"/>
                <a:gd name="connsiteY12" fmla="*/ 99128 h 186802"/>
                <a:gd name="connsiteX13" fmla="*/ 82635 w 175212"/>
                <a:gd name="connsiteY13" fmla="*/ 177664 h 186802"/>
                <a:gd name="connsiteX14" fmla="*/ 87905 w 175212"/>
                <a:gd name="connsiteY14" fmla="*/ 186920 h 186802"/>
                <a:gd name="connsiteX15" fmla="*/ 93174 w 175212"/>
                <a:gd name="connsiteY15" fmla="*/ 177664 h 186802"/>
                <a:gd name="connsiteX16" fmla="*/ 93174 w 175212"/>
                <a:gd name="connsiteY16" fmla="*/ 99128 h 1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5212" h="186802">
                  <a:moveTo>
                    <a:pt x="93174" y="99128"/>
                  </a:moveTo>
                  <a:lnTo>
                    <a:pt x="166684" y="99128"/>
                  </a:lnTo>
                  <a:cubicBezTo>
                    <a:pt x="170373" y="99128"/>
                    <a:pt x="175379" y="99128"/>
                    <a:pt x="175379" y="93519"/>
                  </a:cubicBezTo>
                  <a:cubicBezTo>
                    <a:pt x="175379" y="87909"/>
                    <a:pt x="170373" y="87909"/>
                    <a:pt x="166684" y="87909"/>
                  </a:cubicBezTo>
                  <a:lnTo>
                    <a:pt x="93174" y="87909"/>
                  </a:lnTo>
                  <a:lnTo>
                    <a:pt x="93174" y="9373"/>
                  </a:lnTo>
                  <a:cubicBezTo>
                    <a:pt x="93174" y="5447"/>
                    <a:pt x="93174" y="117"/>
                    <a:pt x="87905" y="117"/>
                  </a:cubicBezTo>
                  <a:cubicBezTo>
                    <a:pt x="82635" y="117"/>
                    <a:pt x="82635" y="5447"/>
                    <a:pt x="82635" y="9373"/>
                  </a:cubicBezTo>
                  <a:lnTo>
                    <a:pt x="82635" y="87909"/>
                  </a:lnTo>
                  <a:lnTo>
                    <a:pt x="8862" y="87909"/>
                  </a:lnTo>
                  <a:cubicBezTo>
                    <a:pt x="5173" y="87909"/>
                    <a:pt x="167" y="87909"/>
                    <a:pt x="167" y="93519"/>
                  </a:cubicBezTo>
                  <a:cubicBezTo>
                    <a:pt x="167" y="99128"/>
                    <a:pt x="5173" y="99128"/>
                    <a:pt x="8862" y="99128"/>
                  </a:cubicBezTo>
                  <a:lnTo>
                    <a:pt x="82635" y="99128"/>
                  </a:lnTo>
                  <a:lnTo>
                    <a:pt x="82635" y="177664"/>
                  </a:lnTo>
                  <a:cubicBezTo>
                    <a:pt x="82635" y="181591"/>
                    <a:pt x="82635" y="186920"/>
                    <a:pt x="87905" y="186920"/>
                  </a:cubicBezTo>
                  <a:cubicBezTo>
                    <a:pt x="93174" y="186920"/>
                    <a:pt x="93174" y="181591"/>
                    <a:pt x="93174" y="177664"/>
                  </a:cubicBezTo>
                  <a:lnTo>
                    <a:pt x="93174" y="99128"/>
                  </a:lnTo>
                  <a:close/>
                </a:path>
              </a:pathLst>
            </a:custGeom>
            <a:solidFill>
              <a:srgbClr val="000000"/>
            </a:solidFill>
            <a:ln w="2624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361E88A9-06E2-1ED7-D225-0E1BF0A5D393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>
              <a:off x="7190935" y="5118540"/>
              <a:ext cx="182589" cy="197741"/>
            </a:xfrm>
            <a:custGeom>
              <a:avLst/>
              <a:gdLst>
                <a:gd name="connsiteX0" fmla="*/ 149832 w 182589"/>
                <a:gd name="connsiteY0" fmla="*/ 29568 h 197741"/>
                <a:gd name="connsiteX1" fmla="*/ 178287 w 182589"/>
                <a:gd name="connsiteY1" fmla="*/ 8812 h 197741"/>
                <a:gd name="connsiteX2" fmla="*/ 182766 w 182589"/>
                <a:gd name="connsiteY2" fmla="*/ 3203 h 197741"/>
                <a:gd name="connsiteX3" fmla="*/ 179341 w 182589"/>
                <a:gd name="connsiteY3" fmla="*/ 117 h 197741"/>
                <a:gd name="connsiteX4" fmla="*/ 152467 w 182589"/>
                <a:gd name="connsiteY4" fmla="*/ 959 h 197741"/>
                <a:gd name="connsiteX5" fmla="*/ 125065 w 182589"/>
                <a:gd name="connsiteY5" fmla="*/ 117 h 197741"/>
                <a:gd name="connsiteX6" fmla="*/ 120322 w 182589"/>
                <a:gd name="connsiteY6" fmla="*/ 5727 h 197741"/>
                <a:gd name="connsiteX7" fmla="*/ 125065 w 182589"/>
                <a:gd name="connsiteY7" fmla="*/ 8812 h 197741"/>
                <a:gd name="connsiteX8" fmla="*/ 142981 w 182589"/>
                <a:gd name="connsiteY8" fmla="*/ 21154 h 197741"/>
                <a:gd name="connsiteX9" fmla="*/ 142191 w 182589"/>
                <a:gd name="connsiteY9" fmla="*/ 27044 h 197741"/>
                <a:gd name="connsiteX10" fmla="*/ 118478 w 182589"/>
                <a:gd name="connsiteY10" fmla="*/ 127177 h 197741"/>
                <a:gd name="connsiteX11" fmla="*/ 52872 w 182589"/>
                <a:gd name="connsiteY11" fmla="*/ 189164 h 197741"/>
                <a:gd name="connsiteX12" fmla="*/ 20728 w 182589"/>
                <a:gd name="connsiteY12" fmla="*/ 152701 h 197741"/>
                <a:gd name="connsiteX13" fmla="*/ 23626 w 182589"/>
                <a:gd name="connsiteY13" fmla="*/ 130823 h 197741"/>
                <a:gd name="connsiteX14" fmla="*/ 49184 w 182589"/>
                <a:gd name="connsiteY14" fmla="*/ 21715 h 197741"/>
                <a:gd name="connsiteX15" fmla="*/ 71316 w 182589"/>
                <a:gd name="connsiteY15" fmla="*/ 8812 h 197741"/>
                <a:gd name="connsiteX16" fmla="*/ 80274 w 182589"/>
                <a:gd name="connsiteY16" fmla="*/ 3203 h 197741"/>
                <a:gd name="connsiteX17" fmla="*/ 76585 w 182589"/>
                <a:gd name="connsiteY17" fmla="*/ 117 h 197741"/>
                <a:gd name="connsiteX18" fmla="*/ 42860 w 182589"/>
                <a:gd name="connsiteY18" fmla="*/ 959 h 197741"/>
                <a:gd name="connsiteX19" fmla="*/ 8872 w 182589"/>
                <a:gd name="connsiteY19" fmla="*/ 117 h 197741"/>
                <a:gd name="connsiteX20" fmla="*/ 3866 w 182589"/>
                <a:gd name="connsiteY20" fmla="*/ 5727 h 197741"/>
                <a:gd name="connsiteX21" fmla="*/ 11243 w 182589"/>
                <a:gd name="connsiteY21" fmla="*/ 8812 h 197741"/>
                <a:gd name="connsiteX22" fmla="*/ 21255 w 182589"/>
                <a:gd name="connsiteY22" fmla="*/ 9373 h 197741"/>
                <a:gd name="connsiteX23" fmla="*/ 28369 w 182589"/>
                <a:gd name="connsiteY23" fmla="*/ 13861 h 197741"/>
                <a:gd name="connsiteX24" fmla="*/ 23890 w 182589"/>
                <a:gd name="connsiteY24" fmla="*/ 33776 h 197741"/>
                <a:gd name="connsiteX25" fmla="*/ 18093 w 182589"/>
                <a:gd name="connsiteY25" fmla="*/ 58458 h 197741"/>
                <a:gd name="connsiteX26" fmla="*/ 2021 w 182589"/>
                <a:gd name="connsiteY26" fmla="*/ 127738 h 197741"/>
                <a:gd name="connsiteX27" fmla="*/ 177 w 182589"/>
                <a:gd name="connsiteY27" fmla="*/ 144006 h 197741"/>
                <a:gd name="connsiteX28" fmla="*/ 51818 w 182589"/>
                <a:gd name="connsiteY28" fmla="*/ 197859 h 197741"/>
                <a:gd name="connsiteX29" fmla="*/ 126382 w 182589"/>
                <a:gd name="connsiteY29" fmla="*/ 129140 h 197741"/>
                <a:gd name="connsiteX30" fmla="*/ 149832 w 182589"/>
                <a:gd name="connsiteY30" fmla="*/ 29568 h 197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2589" h="197741">
                  <a:moveTo>
                    <a:pt x="149832" y="29568"/>
                  </a:moveTo>
                  <a:cubicBezTo>
                    <a:pt x="152467" y="18068"/>
                    <a:pt x="157209" y="9654"/>
                    <a:pt x="178287" y="8812"/>
                  </a:cubicBezTo>
                  <a:cubicBezTo>
                    <a:pt x="179605" y="8812"/>
                    <a:pt x="182766" y="8532"/>
                    <a:pt x="182766" y="3203"/>
                  </a:cubicBezTo>
                  <a:cubicBezTo>
                    <a:pt x="182766" y="2922"/>
                    <a:pt x="182766" y="117"/>
                    <a:pt x="179341" y="117"/>
                  </a:cubicBezTo>
                  <a:cubicBezTo>
                    <a:pt x="170647" y="117"/>
                    <a:pt x="161425" y="959"/>
                    <a:pt x="152467" y="959"/>
                  </a:cubicBezTo>
                  <a:cubicBezTo>
                    <a:pt x="143508" y="959"/>
                    <a:pt x="133760" y="117"/>
                    <a:pt x="125065" y="117"/>
                  </a:cubicBezTo>
                  <a:cubicBezTo>
                    <a:pt x="123484" y="117"/>
                    <a:pt x="120322" y="117"/>
                    <a:pt x="120322" y="5727"/>
                  </a:cubicBezTo>
                  <a:cubicBezTo>
                    <a:pt x="120322" y="8812"/>
                    <a:pt x="122957" y="8812"/>
                    <a:pt x="125065" y="8812"/>
                  </a:cubicBezTo>
                  <a:cubicBezTo>
                    <a:pt x="140083" y="9093"/>
                    <a:pt x="142981" y="14983"/>
                    <a:pt x="142981" y="21154"/>
                  </a:cubicBezTo>
                  <a:cubicBezTo>
                    <a:pt x="142981" y="21995"/>
                    <a:pt x="142455" y="26202"/>
                    <a:pt x="142191" y="27044"/>
                  </a:cubicBezTo>
                  <a:lnTo>
                    <a:pt x="118478" y="127177"/>
                  </a:lnTo>
                  <a:cubicBezTo>
                    <a:pt x="109520" y="164762"/>
                    <a:pt x="79220" y="189164"/>
                    <a:pt x="52872" y="189164"/>
                  </a:cubicBezTo>
                  <a:cubicBezTo>
                    <a:pt x="34956" y="189164"/>
                    <a:pt x="20728" y="176823"/>
                    <a:pt x="20728" y="152701"/>
                  </a:cubicBezTo>
                  <a:cubicBezTo>
                    <a:pt x="20728" y="152140"/>
                    <a:pt x="20728" y="143165"/>
                    <a:pt x="23626" y="130823"/>
                  </a:cubicBezTo>
                  <a:lnTo>
                    <a:pt x="49184" y="21715"/>
                  </a:lnTo>
                  <a:cubicBezTo>
                    <a:pt x="51555" y="11617"/>
                    <a:pt x="52082" y="8812"/>
                    <a:pt x="71316" y="8812"/>
                  </a:cubicBezTo>
                  <a:cubicBezTo>
                    <a:pt x="78166" y="8812"/>
                    <a:pt x="80274" y="8812"/>
                    <a:pt x="80274" y="3203"/>
                  </a:cubicBezTo>
                  <a:cubicBezTo>
                    <a:pt x="80274" y="117"/>
                    <a:pt x="77376" y="117"/>
                    <a:pt x="76585" y="117"/>
                  </a:cubicBezTo>
                  <a:cubicBezTo>
                    <a:pt x="69208" y="117"/>
                    <a:pt x="50238" y="959"/>
                    <a:pt x="42860" y="959"/>
                  </a:cubicBezTo>
                  <a:cubicBezTo>
                    <a:pt x="35219" y="959"/>
                    <a:pt x="16513" y="117"/>
                    <a:pt x="8872" y="117"/>
                  </a:cubicBezTo>
                  <a:cubicBezTo>
                    <a:pt x="6764" y="117"/>
                    <a:pt x="3866" y="117"/>
                    <a:pt x="3866" y="5727"/>
                  </a:cubicBezTo>
                  <a:cubicBezTo>
                    <a:pt x="3866" y="8812"/>
                    <a:pt x="6237" y="8812"/>
                    <a:pt x="11243" y="8812"/>
                  </a:cubicBezTo>
                  <a:cubicBezTo>
                    <a:pt x="11770" y="8812"/>
                    <a:pt x="16776" y="8812"/>
                    <a:pt x="21255" y="9373"/>
                  </a:cubicBezTo>
                  <a:cubicBezTo>
                    <a:pt x="25998" y="9934"/>
                    <a:pt x="28369" y="10215"/>
                    <a:pt x="28369" y="13861"/>
                  </a:cubicBezTo>
                  <a:cubicBezTo>
                    <a:pt x="28369" y="15544"/>
                    <a:pt x="25471" y="27324"/>
                    <a:pt x="23890" y="33776"/>
                  </a:cubicBezTo>
                  <a:lnTo>
                    <a:pt x="18093" y="58458"/>
                  </a:lnTo>
                  <a:cubicBezTo>
                    <a:pt x="15722" y="69397"/>
                    <a:pt x="3075" y="122409"/>
                    <a:pt x="2021" y="127738"/>
                  </a:cubicBezTo>
                  <a:cubicBezTo>
                    <a:pt x="177" y="135592"/>
                    <a:pt x="177" y="139799"/>
                    <a:pt x="177" y="144006"/>
                  </a:cubicBezTo>
                  <a:cubicBezTo>
                    <a:pt x="177" y="178225"/>
                    <a:pt x="24153" y="197859"/>
                    <a:pt x="51818" y="197859"/>
                  </a:cubicBezTo>
                  <a:cubicBezTo>
                    <a:pt x="85017" y="197859"/>
                    <a:pt x="117688" y="166164"/>
                    <a:pt x="126382" y="129140"/>
                  </a:cubicBezTo>
                  <a:lnTo>
                    <a:pt x="149832" y="29568"/>
                  </a:lnTo>
                  <a:close/>
                </a:path>
              </a:pathLst>
            </a:custGeom>
            <a:solidFill>
              <a:srgbClr val="000000"/>
            </a:solidFill>
            <a:ln w="2624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47" name="Freihandform: Form 46">
              <a:extLst>
                <a:ext uri="{FF2B5EF4-FFF2-40B4-BE49-F238E27FC236}">
                  <a16:creationId xmlns:a16="http://schemas.microsoft.com/office/drawing/2014/main" id="{106A51F0-1FEE-956C-CC9F-AA0EE8D18048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7440570" y="5043649"/>
              <a:ext cx="350687" cy="392678"/>
            </a:xfrm>
            <a:custGeom>
              <a:avLst/>
              <a:gdLst>
                <a:gd name="connsiteX0" fmla="*/ 318994 w 350687"/>
                <a:gd name="connsiteY0" fmla="*/ 392787 h 392678"/>
                <a:gd name="connsiteX1" fmla="*/ 350874 w 350687"/>
                <a:gd name="connsiteY1" fmla="*/ 303032 h 392678"/>
                <a:gd name="connsiteX2" fmla="*/ 344287 w 350687"/>
                <a:gd name="connsiteY2" fmla="*/ 303032 h 392678"/>
                <a:gd name="connsiteX3" fmla="*/ 275783 w 350687"/>
                <a:gd name="connsiteY3" fmla="*/ 359690 h 392678"/>
                <a:gd name="connsiteX4" fmla="*/ 193842 w 350687"/>
                <a:gd name="connsiteY4" fmla="*/ 368385 h 392678"/>
                <a:gd name="connsiteX5" fmla="*/ 34965 w 350687"/>
                <a:gd name="connsiteY5" fmla="*/ 368385 h 392678"/>
                <a:gd name="connsiteX6" fmla="*/ 169075 w 350687"/>
                <a:gd name="connsiteY6" fmla="*/ 200935 h 392678"/>
                <a:gd name="connsiteX7" fmla="*/ 171446 w 350687"/>
                <a:gd name="connsiteY7" fmla="*/ 196447 h 392678"/>
                <a:gd name="connsiteX8" fmla="*/ 169602 w 350687"/>
                <a:gd name="connsiteY8" fmla="*/ 192240 h 392678"/>
                <a:gd name="connsiteX9" fmla="*/ 46822 w 350687"/>
                <a:gd name="connsiteY9" fmla="*/ 13571 h 392678"/>
                <a:gd name="connsiteX10" fmla="*/ 191207 w 350687"/>
                <a:gd name="connsiteY10" fmla="*/ 13571 h 392678"/>
                <a:gd name="connsiteX11" fmla="*/ 252861 w 350687"/>
                <a:gd name="connsiteY11" fmla="*/ 18059 h 392678"/>
                <a:gd name="connsiteX12" fmla="*/ 310826 w 350687"/>
                <a:gd name="connsiteY12" fmla="*/ 39095 h 392678"/>
                <a:gd name="connsiteX13" fmla="*/ 344287 w 350687"/>
                <a:gd name="connsiteY13" fmla="*/ 78924 h 392678"/>
                <a:gd name="connsiteX14" fmla="*/ 350874 w 350687"/>
                <a:gd name="connsiteY14" fmla="*/ 78924 h 392678"/>
                <a:gd name="connsiteX15" fmla="*/ 318994 w 350687"/>
                <a:gd name="connsiteY15" fmla="*/ 108 h 392678"/>
                <a:gd name="connsiteX16" fmla="*/ 7564 w 350687"/>
                <a:gd name="connsiteY16" fmla="*/ 108 h 392678"/>
                <a:gd name="connsiteX17" fmla="*/ 450 w 350687"/>
                <a:gd name="connsiteY17" fmla="*/ 2071 h 392678"/>
                <a:gd name="connsiteX18" fmla="*/ 187 w 350687"/>
                <a:gd name="connsiteY18" fmla="*/ 11327 h 392678"/>
                <a:gd name="connsiteX19" fmla="*/ 139566 w 350687"/>
                <a:gd name="connsiteY19" fmla="*/ 214398 h 392678"/>
                <a:gd name="connsiteX20" fmla="*/ 3085 w 350687"/>
                <a:gd name="connsiteY20" fmla="*/ 384653 h 392678"/>
                <a:gd name="connsiteX21" fmla="*/ 450 w 350687"/>
                <a:gd name="connsiteY21" fmla="*/ 389701 h 392678"/>
                <a:gd name="connsiteX22" fmla="*/ 7564 w 350687"/>
                <a:gd name="connsiteY22" fmla="*/ 392787 h 392678"/>
                <a:gd name="connsiteX23" fmla="*/ 318994 w 350687"/>
                <a:gd name="connsiteY23" fmla="*/ 392787 h 39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50687" h="392678">
                  <a:moveTo>
                    <a:pt x="318994" y="392787"/>
                  </a:moveTo>
                  <a:lnTo>
                    <a:pt x="350874" y="303032"/>
                  </a:lnTo>
                  <a:lnTo>
                    <a:pt x="344287" y="303032"/>
                  </a:lnTo>
                  <a:cubicBezTo>
                    <a:pt x="334012" y="332202"/>
                    <a:pt x="306083" y="351275"/>
                    <a:pt x="275783" y="359690"/>
                  </a:cubicBezTo>
                  <a:cubicBezTo>
                    <a:pt x="270250" y="361092"/>
                    <a:pt x="244430" y="368385"/>
                    <a:pt x="193842" y="368385"/>
                  </a:cubicBezTo>
                  <a:lnTo>
                    <a:pt x="34965" y="368385"/>
                  </a:lnTo>
                  <a:lnTo>
                    <a:pt x="169075" y="200935"/>
                  </a:lnTo>
                  <a:cubicBezTo>
                    <a:pt x="170920" y="198691"/>
                    <a:pt x="171446" y="197850"/>
                    <a:pt x="171446" y="196447"/>
                  </a:cubicBezTo>
                  <a:cubicBezTo>
                    <a:pt x="171446" y="195886"/>
                    <a:pt x="171446" y="195045"/>
                    <a:pt x="169602" y="192240"/>
                  </a:cubicBezTo>
                  <a:lnTo>
                    <a:pt x="46822" y="13571"/>
                  </a:lnTo>
                  <a:lnTo>
                    <a:pt x="191207" y="13571"/>
                  </a:lnTo>
                  <a:cubicBezTo>
                    <a:pt x="226513" y="13571"/>
                    <a:pt x="250490" y="17498"/>
                    <a:pt x="252861" y="18059"/>
                  </a:cubicBezTo>
                  <a:cubicBezTo>
                    <a:pt x="267089" y="20303"/>
                    <a:pt x="290011" y="25071"/>
                    <a:pt x="310826" y="39095"/>
                  </a:cubicBezTo>
                  <a:cubicBezTo>
                    <a:pt x="317413" y="43583"/>
                    <a:pt x="335329" y="56205"/>
                    <a:pt x="344287" y="78924"/>
                  </a:cubicBezTo>
                  <a:lnTo>
                    <a:pt x="350874" y="78924"/>
                  </a:lnTo>
                  <a:lnTo>
                    <a:pt x="318994" y="108"/>
                  </a:lnTo>
                  <a:lnTo>
                    <a:pt x="7564" y="108"/>
                  </a:lnTo>
                  <a:cubicBezTo>
                    <a:pt x="1504" y="108"/>
                    <a:pt x="1240" y="388"/>
                    <a:pt x="450" y="2071"/>
                  </a:cubicBezTo>
                  <a:cubicBezTo>
                    <a:pt x="187" y="2913"/>
                    <a:pt x="187" y="8242"/>
                    <a:pt x="187" y="11327"/>
                  </a:cubicBezTo>
                  <a:lnTo>
                    <a:pt x="139566" y="214398"/>
                  </a:lnTo>
                  <a:lnTo>
                    <a:pt x="3085" y="384653"/>
                  </a:lnTo>
                  <a:cubicBezTo>
                    <a:pt x="450" y="388018"/>
                    <a:pt x="450" y="389421"/>
                    <a:pt x="450" y="389701"/>
                  </a:cubicBezTo>
                  <a:cubicBezTo>
                    <a:pt x="450" y="392787"/>
                    <a:pt x="2821" y="392787"/>
                    <a:pt x="7564" y="392787"/>
                  </a:cubicBezTo>
                  <a:lnTo>
                    <a:pt x="318994" y="392787"/>
                  </a:lnTo>
                  <a:close/>
                </a:path>
              </a:pathLst>
            </a:custGeom>
            <a:solidFill>
              <a:srgbClr val="000000"/>
            </a:solidFill>
            <a:ln w="2624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48" name="Freihandform: Form 47">
              <a:extLst>
                <a:ext uri="{FF2B5EF4-FFF2-40B4-BE49-F238E27FC236}">
                  <a16:creationId xmlns:a16="http://schemas.microsoft.com/office/drawing/2014/main" id="{5F763437-0D14-26D6-AC6B-3B85B3D461B1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7587501" y="5510872"/>
              <a:ext cx="55883" cy="132136"/>
            </a:xfrm>
            <a:custGeom>
              <a:avLst/>
              <a:gdLst>
                <a:gd name="connsiteX0" fmla="*/ 51281 w 55883"/>
                <a:gd name="connsiteY0" fmla="*/ 7590 h 132136"/>
                <a:gd name="connsiteX1" fmla="*/ 43903 w 55883"/>
                <a:gd name="connsiteY1" fmla="*/ 129 h 132136"/>
                <a:gd name="connsiteX2" fmla="*/ 33575 w 55883"/>
                <a:gd name="connsiteY2" fmla="*/ 10928 h 132136"/>
                <a:gd name="connsiteX3" fmla="*/ 40952 w 55883"/>
                <a:gd name="connsiteY3" fmla="*/ 18389 h 132136"/>
                <a:gd name="connsiteX4" fmla="*/ 51281 w 55883"/>
                <a:gd name="connsiteY4" fmla="*/ 7590 h 132136"/>
                <a:gd name="connsiteX5" fmla="*/ 13656 w 55883"/>
                <a:gd name="connsiteY5" fmla="*/ 107330 h 132136"/>
                <a:gd name="connsiteX6" fmla="*/ 11996 w 55883"/>
                <a:gd name="connsiteY6" fmla="*/ 115577 h 132136"/>
                <a:gd name="connsiteX7" fmla="*/ 29517 w 55883"/>
                <a:gd name="connsiteY7" fmla="*/ 132266 h 132136"/>
                <a:gd name="connsiteX8" fmla="*/ 56076 w 55883"/>
                <a:gd name="connsiteY8" fmla="*/ 102226 h 132136"/>
                <a:gd name="connsiteX9" fmla="*/ 53125 w 55883"/>
                <a:gd name="connsiteY9" fmla="*/ 99673 h 132136"/>
                <a:gd name="connsiteX10" fmla="*/ 49621 w 55883"/>
                <a:gd name="connsiteY10" fmla="*/ 103011 h 132136"/>
                <a:gd name="connsiteX11" fmla="*/ 30071 w 55883"/>
                <a:gd name="connsiteY11" fmla="*/ 126768 h 132136"/>
                <a:gd name="connsiteX12" fmla="*/ 25460 w 55883"/>
                <a:gd name="connsiteY12" fmla="*/ 119896 h 132136"/>
                <a:gd name="connsiteX13" fmla="*/ 28411 w 55883"/>
                <a:gd name="connsiteY13" fmla="*/ 107330 h 132136"/>
                <a:gd name="connsiteX14" fmla="*/ 34313 w 55883"/>
                <a:gd name="connsiteY14" fmla="*/ 91623 h 132136"/>
                <a:gd name="connsiteX15" fmla="*/ 43350 w 55883"/>
                <a:gd name="connsiteY15" fmla="*/ 66688 h 132136"/>
                <a:gd name="connsiteX16" fmla="*/ 44456 w 55883"/>
                <a:gd name="connsiteY16" fmla="*/ 60405 h 132136"/>
                <a:gd name="connsiteX17" fmla="*/ 26935 w 55883"/>
                <a:gd name="connsiteY17" fmla="*/ 43716 h 132136"/>
                <a:gd name="connsiteX18" fmla="*/ 192 w 55883"/>
                <a:gd name="connsiteY18" fmla="*/ 73756 h 132136"/>
                <a:gd name="connsiteX19" fmla="*/ 3328 w 55883"/>
                <a:gd name="connsiteY19" fmla="*/ 76309 h 132136"/>
                <a:gd name="connsiteX20" fmla="*/ 6648 w 55883"/>
                <a:gd name="connsiteY20" fmla="*/ 73167 h 132136"/>
                <a:gd name="connsiteX21" fmla="*/ 26382 w 55883"/>
                <a:gd name="connsiteY21" fmla="*/ 49214 h 132136"/>
                <a:gd name="connsiteX22" fmla="*/ 30993 w 55883"/>
                <a:gd name="connsiteY22" fmla="*/ 56086 h 132136"/>
                <a:gd name="connsiteX23" fmla="*/ 25275 w 55883"/>
                <a:gd name="connsiteY23" fmla="*/ 75720 h 132136"/>
                <a:gd name="connsiteX24" fmla="*/ 13656 w 55883"/>
                <a:gd name="connsiteY24" fmla="*/ 107330 h 132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5883" h="132136">
                  <a:moveTo>
                    <a:pt x="51281" y="7590"/>
                  </a:moveTo>
                  <a:cubicBezTo>
                    <a:pt x="51281" y="4449"/>
                    <a:pt x="49067" y="129"/>
                    <a:pt x="43903" y="129"/>
                  </a:cubicBezTo>
                  <a:cubicBezTo>
                    <a:pt x="38923" y="129"/>
                    <a:pt x="33575" y="5234"/>
                    <a:pt x="33575" y="10928"/>
                  </a:cubicBezTo>
                  <a:cubicBezTo>
                    <a:pt x="33575" y="14266"/>
                    <a:pt x="35972" y="18389"/>
                    <a:pt x="40952" y="18389"/>
                  </a:cubicBezTo>
                  <a:cubicBezTo>
                    <a:pt x="46301" y="18389"/>
                    <a:pt x="51281" y="12891"/>
                    <a:pt x="51281" y="7590"/>
                  </a:cubicBezTo>
                  <a:close/>
                  <a:moveTo>
                    <a:pt x="13656" y="107330"/>
                  </a:moveTo>
                  <a:cubicBezTo>
                    <a:pt x="12918" y="109883"/>
                    <a:pt x="11996" y="112239"/>
                    <a:pt x="11996" y="115577"/>
                  </a:cubicBezTo>
                  <a:cubicBezTo>
                    <a:pt x="11996" y="124805"/>
                    <a:pt x="19373" y="132266"/>
                    <a:pt x="29517" y="132266"/>
                  </a:cubicBezTo>
                  <a:cubicBezTo>
                    <a:pt x="47961" y="132266"/>
                    <a:pt x="56076" y="105171"/>
                    <a:pt x="56076" y="102226"/>
                  </a:cubicBezTo>
                  <a:cubicBezTo>
                    <a:pt x="56076" y="99673"/>
                    <a:pt x="53678" y="99673"/>
                    <a:pt x="53125" y="99673"/>
                  </a:cubicBezTo>
                  <a:cubicBezTo>
                    <a:pt x="50543" y="99673"/>
                    <a:pt x="50358" y="100851"/>
                    <a:pt x="49621" y="103011"/>
                  </a:cubicBezTo>
                  <a:cubicBezTo>
                    <a:pt x="45379" y="118718"/>
                    <a:pt x="37264" y="126768"/>
                    <a:pt x="30071" y="126768"/>
                  </a:cubicBezTo>
                  <a:cubicBezTo>
                    <a:pt x="26382" y="126768"/>
                    <a:pt x="25460" y="124216"/>
                    <a:pt x="25460" y="119896"/>
                  </a:cubicBezTo>
                  <a:cubicBezTo>
                    <a:pt x="25460" y="115380"/>
                    <a:pt x="26751" y="111650"/>
                    <a:pt x="28411" y="107330"/>
                  </a:cubicBezTo>
                  <a:cubicBezTo>
                    <a:pt x="30255" y="102029"/>
                    <a:pt x="32284" y="96728"/>
                    <a:pt x="34313" y="91623"/>
                  </a:cubicBezTo>
                  <a:cubicBezTo>
                    <a:pt x="35972" y="86911"/>
                    <a:pt x="42612" y="69044"/>
                    <a:pt x="43350" y="66688"/>
                  </a:cubicBezTo>
                  <a:cubicBezTo>
                    <a:pt x="43903" y="64725"/>
                    <a:pt x="44456" y="62369"/>
                    <a:pt x="44456" y="60405"/>
                  </a:cubicBezTo>
                  <a:cubicBezTo>
                    <a:pt x="44456" y="51177"/>
                    <a:pt x="37079" y="43716"/>
                    <a:pt x="26935" y="43716"/>
                  </a:cubicBezTo>
                  <a:cubicBezTo>
                    <a:pt x="8676" y="43716"/>
                    <a:pt x="192" y="70419"/>
                    <a:pt x="192" y="73756"/>
                  </a:cubicBezTo>
                  <a:cubicBezTo>
                    <a:pt x="192" y="76309"/>
                    <a:pt x="2774" y="76309"/>
                    <a:pt x="3328" y="76309"/>
                  </a:cubicBezTo>
                  <a:cubicBezTo>
                    <a:pt x="5910" y="76309"/>
                    <a:pt x="6094" y="75327"/>
                    <a:pt x="6648" y="73167"/>
                  </a:cubicBezTo>
                  <a:cubicBezTo>
                    <a:pt x="11443" y="56282"/>
                    <a:pt x="19558" y="49214"/>
                    <a:pt x="26382" y="49214"/>
                  </a:cubicBezTo>
                  <a:cubicBezTo>
                    <a:pt x="29333" y="49214"/>
                    <a:pt x="30993" y="50785"/>
                    <a:pt x="30993" y="56086"/>
                  </a:cubicBezTo>
                  <a:cubicBezTo>
                    <a:pt x="30993" y="60602"/>
                    <a:pt x="29886" y="63547"/>
                    <a:pt x="25275" y="75720"/>
                  </a:cubicBezTo>
                  <a:lnTo>
                    <a:pt x="13656" y="107330"/>
                  </a:lnTo>
                  <a:close/>
                </a:path>
              </a:pathLst>
            </a:custGeom>
            <a:solidFill>
              <a:srgbClr val="000000"/>
            </a:solidFill>
            <a:ln w="2624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C1982C4F-98BD-811C-1DB7-770FFE0680E0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7857946" y="5186137"/>
              <a:ext cx="142804" cy="127059"/>
            </a:xfrm>
            <a:custGeom>
              <a:avLst/>
              <a:gdLst>
                <a:gd name="connsiteX0" fmla="*/ 15748 w 142804"/>
                <a:gd name="connsiteY0" fmla="*/ 107543 h 127059"/>
                <a:gd name="connsiteX1" fmla="*/ 13376 w 142804"/>
                <a:gd name="connsiteY1" fmla="*/ 119604 h 127059"/>
                <a:gd name="connsiteX2" fmla="*/ 21017 w 142804"/>
                <a:gd name="connsiteY2" fmla="*/ 127177 h 127059"/>
                <a:gd name="connsiteX3" fmla="*/ 30766 w 142804"/>
                <a:gd name="connsiteY3" fmla="*/ 119323 h 127059"/>
                <a:gd name="connsiteX4" fmla="*/ 35772 w 142804"/>
                <a:gd name="connsiteY4" fmla="*/ 98568 h 127059"/>
                <a:gd name="connsiteX5" fmla="*/ 41568 w 142804"/>
                <a:gd name="connsiteY5" fmla="*/ 73324 h 127059"/>
                <a:gd name="connsiteX6" fmla="*/ 46048 w 142804"/>
                <a:gd name="connsiteY6" fmla="*/ 54531 h 127059"/>
                <a:gd name="connsiteX7" fmla="*/ 49473 w 142804"/>
                <a:gd name="connsiteY7" fmla="*/ 40507 h 127059"/>
                <a:gd name="connsiteX8" fmla="*/ 92420 w 142804"/>
                <a:gd name="connsiteY8" fmla="*/ 6288 h 127059"/>
                <a:gd name="connsiteX9" fmla="*/ 106647 w 142804"/>
                <a:gd name="connsiteY9" fmla="*/ 25922 h 127059"/>
                <a:gd name="connsiteX10" fmla="*/ 89521 w 142804"/>
                <a:gd name="connsiteY10" fmla="*/ 91275 h 127059"/>
                <a:gd name="connsiteX11" fmla="*/ 86886 w 142804"/>
                <a:gd name="connsiteY11" fmla="*/ 104177 h 127059"/>
                <a:gd name="connsiteX12" fmla="*/ 108492 w 142804"/>
                <a:gd name="connsiteY12" fmla="*/ 127177 h 127059"/>
                <a:gd name="connsiteX13" fmla="*/ 143007 w 142804"/>
                <a:gd name="connsiteY13" fmla="*/ 83982 h 127059"/>
                <a:gd name="connsiteX14" fmla="*/ 139845 w 142804"/>
                <a:gd name="connsiteY14" fmla="*/ 81177 h 127059"/>
                <a:gd name="connsiteX15" fmla="*/ 135893 w 142804"/>
                <a:gd name="connsiteY15" fmla="*/ 86226 h 127059"/>
                <a:gd name="connsiteX16" fmla="*/ 109019 w 142804"/>
                <a:gd name="connsiteY16" fmla="*/ 121006 h 127059"/>
                <a:gd name="connsiteX17" fmla="*/ 102695 w 142804"/>
                <a:gd name="connsiteY17" fmla="*/ 111750 h 127059"/>
                <a:gd name="connsiteX18" fmla="*/ 107438 w 142804"/>
                <a:gd name="connsiteY18" fmla="*/ 91836 h 127059"/>
                <a:gd name="connsiteX19" fmla="*/ 123510 w 142804"/>
                <a:gd name="connsiteY19" fmla="*/ 30129 h 127059"/>
                <a:gd name="connsiteX20" fmla="*/ 93210 w 142804"/>
                <a:gd name="connsiteY20" fmla="*/ 117 h 127059"/>
                <a:gd name="connsiteX21" fmla="*/ 52108 w 142804"/>
                <a:gd name="connsiteY21" fmla="*/ 24520 h 127059"/>
                <a:gd name="connsiteX22" fmla="*/ 27868 w 142804"/>
                <a:gd name="connsiteY22" fmla="*/ 117 h 127059"/>
                <a:gd name="connsiteX23" fmla="*/ 8107 w 142804"/>
                <a:gd name="connsiteY23" fmla="*/ 16105 h 127059"/>
                <a:gd name="connsiteX24" fmla="*/ 203 w 142804"/>
                <a:gd name="connsiteY24" fmla="*/ 43312 h 127059"/>
                <a:gd name="connsiteX25" fmla="*/ 3364 w 142804"/>
                <a:gd name="connsiteY25" fmla="*/ 46117 h 127059"/>
                <a:gd name="connsiteX26" fmla="*/ 7843 w 142804"/>
                <a:gd name="connsiteY26" fmla="*/ 39666 h 127059"/>
                <a:gd name="connsiteX27" fmla="*/ 27077 w 142804"/>
                <a:gd name="connsiteY27" fmla="*/ 6288 h 127059"/>
                <a:gd name="connsiteX28" fmla="*/ 35245 w 142804"/>
                <a:gd name="connsiteY28" fmla="*/ 19190 h 127059"/>
                <a:gd name="connsiteX29" fmla="*/ 31029 w 142804"/>
                <a:gd name="connsiteY29" fmla="*/ 42751 h 127059"/>
                <a:gd name="connsiteX30" fmla="*/ 15748 w 142804"/>
                <a:gd name="connsiteY30" fmla="*/ 107543 h 127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42804" h="127059">
                  <a:moveTo>
                    <a:pt x="15748" y="107543"/>
                  </a:moveTo>
                  <a:cubicBezTo>
                    <a:pt x="14957" y="111750"/>
                    <a:pt x="13376" y="118201"/>
                    <a:pt x="13376" y="119604"/>
                  </a:cubicBezTo>
                  <a:cubicBezTo>
                    <a:pt x="13376" y="124653"/>
                    <a:pt x="17065" y="127177"/>
                    <a:pt x="21017" y="127177"/>
                  </a:cubicBezTo>
                  <a:cubicBezTo>
                    <a:pt x="24179" y="127177"/>
                    <a:pt x="28922" y="124933"/>
                    <a:pt x="30766" y="119323"/>
                  </a:cubicBezTo>
                  <a:cubicBezTo>
                    <a:pt x="31029" y="118762"/>
                    <a:pt x="34191" y="105580"/>
                    <a:pt x="35772" y="98568"/>
                  </a:cubicBezTo>
                  <a:lnTo>
                    <a:pt x="41568" y="73324"/>
                  </a:lnTo>
                  <a:cubicBezTo>
                    <a:pt x="43149" y="67153"/>
                    <a:pt x="44730" y="60983"/>
                    <a:pt x="46048" y="54531"/>
                  </a:cubicBezTo>
                  <a:cubicBezTo>
                    <a:pt x="47101" y="49763"/>
                    <a:pt x="49209" y="41629"/>
                    <a:pt x="49473" y="40507"/>
                  </a:cubicBezTo>
                  <a:cubicBezTo>
                    <a:pt x="53425" y="31812"/>
                    <a:pt x="67389" y="6288"/>
                    <a:pt x="92420" y="6288"/>
                  </a:cubicBezTo>
                  <a:cubicBezTo>
                    <a:pt x="104276" y="6288"/>
                    <a:pt x="106647" y="16666"/>
                    <a:pt x="106647" y="25922"/>
                  </a:cubicBezTo>
                  <a:cubicBezTo>
                    <a:pt x="106647" y="43312"/>
                    <a:pt x="93737" y="79214"/>
                    <a:pt x="89521" y="91275"/>
                  </a:cubicBezTo>
                  <a:cubicBezTo>
                    <a:pt x="87150" y="97726"/>
                    <a:pt x="86886" y="101092"/>
                    <a:pt x="86886" y="104177"/>
                  </a:cubicBezTo>
                  <a:cubicBezTo>
                    <a:pt x="86886" y="117360"/>
                    <a:pt x="96108" y="127177"/>
                    <a:pt x="108492" y="127177"/>
                  </a:cubicBezTo>
                  <a:cubicBezTo>
                    <a:pt x="133258" y="127177"/>
                    <a:pt x="143007" y="86226"/>
                    <a:pt x="143007" y="83982"/>
                  </a:cubicBezTo>
                  <a:cubicBezTo>
                    <a:pt x="143007" y="81177"/>
                    <a:pt x="140636" y="81177"/>
                    <a:pt x="139845" y="81177"/>
                  </a:cubicBezTo>
                  <a:cubicBezTo>
                    <a:pt x="137211" y="81177"/>
                    <a:pt x="137211" y="82019"/>
                    <a:pt x="135893" y="86226"/>
                  </a:cubicBezTo>
                  <a:cubicBezTo>
                    <a:pt x="130624" y="105299"/>
                    <a:pt x="121929" y="121006"/>
                    <a:pt x="109019" y="121006"/>
                  </a:cubicBezTo>
                  <a:cubicBezTo>
                    <a:pt x="104539" y="121006"/>
                    <a:pt x="102695" y="118201"/>
                    <a:pt x="102695" y="111750"/>
                  </a:cubicBezTo>
                  <a:cubicBezTo>
                    <a:pt x="102695" y="104738"/>
                    <a:pt x="105066" y="98007"/>
                    <a:pt x="107438" y="91836"/>
                  </a:cubicBezTo>
                  <a:cubicBezTo>
                    <a:pt x="112444" y="76970"/>
                    <a:pt x="123510" y="46117"/>
                    <a:pt x="123510" y="30129"/>
                  </a:cubicBezTo>
                  <a:cubicBezTo>
                    <a:pt x="123510" y="11337"/>
                    <a:pt x="112180" y="117"/>
                    <a:pt x="93210" y="117"/>
                  </a:cubicBezTo>
                  <a:cubicBezTo>
                    <a:pt x="69497" y="117"/>
                    <a:pt x="56587" y="18068"/>
                    <a:pt x="52108" y="24520"/>
                  </a:cubicBezTo>
                  <a:cubicBezTo>
                    <a:pt x="50790" y="8812"/>
                    <a:pt x="39988" y="117"/>
                    <a:pt x="27868" y="117"/>
                  </a:cubicBezTo>
                  <a:cubicBezTo>
                    <a:pt x="15748" y="117"/>
                    <a:pt x="10742" y="11056"/>
                    <a:pt x="8107" y="16105"/>
                  </a:cubicBezTo>
                  <a:cubicBezTo>
                    <a:pt x="3891" y="25641"/>
                    <a:pt x="203" y="42190"/>
                    <a:pt x="203" y="43312"/>
                  </a:cubicBezTo>
                  <a:cubicBezTo>
                    <a:pt x="203" y="46117"/>
                    <a:pt x="2837" y="46117"/>
                    <a:pt x="3364" y="46117"/>
                  </a:cubicBezTo>
                  <a:cubicBezTo>
                    <a:pt x="5999" y="46117"/>
                    <a:pt x="6263" y="45836"/>
                    <a:pt x="7843" y="39666"/>
                  </a:cubicBezTo>
                  <a:cubicBezTo>
                    <a:pt x="12323" y="19751"/>
                    <a:pt x="17592" y="6288"/>
                    <a:pt x="27077" y="6288"/>
                  </a:cubicBezTo>
                  <a:cubicBezTo>
                    <a:pt x="32347" y="6288"/>
                    <a:pt x="35245" y="9934"/>
                    <a:pt x="35245" y="19190"/>
                  </a:cubicBezTo>
                  <a:cubicBezTo>
                    <a:pt x="35245" y="25080"/>
                    <a:pt x="34455" y="28166"/>
                    <a:pt x="31029" y="42751"/>
                  </a:cubicBezTo>
                  <a:lnTo>
                    <a:pt x="15748" y="107543"/>
                  </a:lnTo>
                  <a:close/>
                </a:path>
              </a:pathLst>
            </a:custGeom>
            <a:solidFill>
              <a:srgbClr val="000000"/>
            </a:solidFill>
            <a:ln w="2624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E7082645-9171-3FAF-1A4B-0C15034095EF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8017122" y="5222010"/>
              <a:ext cx="55883" cy="132136"/>
            </a:xfrm>
            <a:custGeom>
              <a:avLst/>
              <a:gdLst>
                <a:gd name="connsiteX0" fmla="*/ 51297 w 55883"/>
                <a:gd name="connsiteY0" fmla="*/ 7580 h 132136"/>
                <a:gd name="connsiteX1" fmla="*/ 43919 w 55883"/>
                <a:gd name="connsiteY1" fmla="*/ 119 h 132136"/>
                <a:gd name="connsiteX2" fmla="*/ 33591 w 55883"/>
                <a:gd name="connsiteY2" fmla="*/ 10917 h 132136"/>
                <a:gd name="connsiteX3" fmla="*/ 40968 w 55883"/>
                <a:gd name="connsiteY3" fmla="*/ 18378 h 132136"/>
                <a:gd name="connsiteX4" fmla="*/ 51297 w 55883"/>
                <a:gd name="connsiteY4" fmla="*/ 7580 h 132136"/>
                <a:gd name="connsiteX5" fmla="*/ 13672 w 55883"/>
                <a:gd name="connsiteY5" fmla="*/ 107320 h 132136"/>
                <a:gd name="connsiteX6" fmla="*/ 12012 w 55883"/>
                <a:gd name="connsiteY6" fmla="*/ 115566 h 132136"/>
                <a:gd name="connsiteX7" fmla="*/ 29534 w 55883"/>
                <a:gd name="connsiteY7" fmla="*/ 132255 h 132136"/>
                <a:gd name="connsiteX8" fmla="*/ 56092 w 55883"/>
                <a:gd name="connsiteY8" fmla="*/ 102215 h 132136"/>
                <a:gd name="connsiteX9" fmla="*/ 53141 w 55883"/>
                <a:gd name="connsiteY9" fmla="*/ 99663 h 132136"/>
                <a:gd name="connsiteX10" fmla="*/ 49637 w 55883"/>
                <a:gd name="connsiteY10" fmla="*/ 103001 h 132136"/>
                <a:gd name="connsiteX11" fmla="*/ 30087 w 55883"/>
                <a:gd name="connsiteY11" fmla="*/ 126758 h 132136"/>
                <a:gd name="connsiteX12" fmla="*/ 25476 w 55883"/>
                <a:gd name="connsiteY12" fmla="*/ 119886 h 132136"/>
                <a:gd name="connsiteX13" fmla="*/ 28427 w 55883"/>
                <a:gd name="connsiteY13" fmla="*/ 107320 h 132136"/>
                <a:gd name="connsiteX14" fmla="*/ 34329 w 55883"/>
                <a:gd name="connsiteY14" fmla="*/ 91613 h 132136"/>
                <a:gd name="connsiteX15" fmla="*/ 43366 w 55883"/>
                <a:gd name="connsiteY15" fmla="*/ 66678 h 132136"/>
                <a:gd name="connsiteX16" fmla="*/ 44473 w 55883"/>
                <a:gd name="connsiteY16" fmla="*/ 60395 h 132136"/>
                <a:gd name="connsiteX17" fmla="*/ 26951 w 55883"/>
                <a:gd name="connsiteY17" fmla="*/ 43706 h 132136"/>
                <a:gd name="connsiteX18" fmla="*/ 209 w 55883"/>
                <a:gd name="connsiteY18" fmla="*/ 73746 h 132136"/>
                <a:gd name="connsiteX19" fmla="*/ 3344 w 55883"/>
                <a:gd name="connsiteY19" fmla="*/ 76299 h 132136"/>
                <a:gd name="connsiteX20" fmla="*/ 6664 w 55883"/>
                <a:gd name="connsiteY20" fmla="*/ 73157 h 132136"/>
                <a:gd name="connsiteX21" fmla="*/ 26398 w 55883"/>
                <a:gd name="connsiteY21" fmla="*/ 49204 h 132136"/>
                <a:gd name="connsiteX22" fmla="*/ 31009 w 55883"/>
                <a:gd name="connsiteY22" fmla="*/ 56076 h 132136"/>
                <a:gd name="connsiteX23" fmla="*/ 25292 w 55883"/>
                <a:gd name="connsiteY23" fmla="*/ 75709 h 132136"/>
                <a:gd name="connsiteX24" fmla="*/ 13672 w 55883"/>
                <a:gd name="connsiteY24" fmla="*/ 107320 h 132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5883" h="132136">
                  <a:moveTo>
                    <a:pt x="51297" y="7580"/>
                  </a:moveTo>
                  <a:cubicBezTo>
                    <a:pt x="51297" y="4438"/>
                    <a:pt x="49084" y="119"/>
                    <a:pt x="43919" y="119"/>
                  </a:cubicBezTo>
                  <a:cubicBezTo>
                    <a:pt x="38940" y="119"/>
                    <a:pt x="33591" y="5224"/>
                    <a:pt x="33591" y="10917"/>
                  </a:cubicBezTo>
                  <a:cubicBezTo>
                    <a:pt x="33591" y="14255"/>
                    <a:pt x="35989" y="18378"/>
                    <a:pt x="40968" y="18378"/>
                  </a:cubicBezTo>
                  <a:cubicBezTo>
                    <a:pt x="46317" y="18378"/>
                    <a:pt x="51297" y="12881"/>
                    <a:pt x="51297" y="7580"/>
                  </a:cubicBezTo>
                  <a:close/>
                  <a:moveTo>
                    <a:pt x="13672" y="107320"/>
                  </a:moveTo>
                  <a:cubicBezTo>
                    <a:pt x="12935" y="109873"/>
                    <a:pt x="12012" y="112229"/>
                    <a:pt x="12012" y="115566"/>
                  </a:cubicBezTo>
                  <a:cubicBezTo>
                    <a:pt x="12012" y="124794"/>
                    <a:pt x="19390" y="132255"/>
                    <a:pt x="29534" y="132255"/>
                  </a:cubicBezTo>
                  <a:cubicBezTo>
                    <a:pt x="47977" y="132255"/>
                    <a:pt x="56092" y="105160"/>
                    <a:pt x="56092" y="102215"/>
                  </a:cubicBezTo>
                  <a:cubicBezTo>
                    <a:pt x="56092" y="99663"/>
                    <a:pt x="53694" y="99663"/>
                    <a:pt x="53141" y="99663"/>
                  </a:cubicBezTo>
                  <a:cubicBezTo>
                    <a:pt x="50559" y="99663"/>
                    <a:pt x="50375" y="100841"/>
                    <a:pt x="49637" y="103001"/>
                  </a:cubicBezTo>
                  <a:cubicBezTo>
                    <a:pt x="45395" y="118708"/>
                    <a:pt x="37280" y="126758"/>
                    <a:pt x="30087" y="126758"/>
                  </a:cubicBezTo>
                  <a:cubicBezTo>
                    <a:pt x="26398" y="126758"/>
                    <a:pt x="25476" y="124205"/>
                    <a:pt x="25476" y="119886"/>
                  </a:cubicBezTo>
                  <a:cubicBezTo>
                    <a:pt x="25476" y="115370"/>
                    <a:pt x="26767" y="111640"/>
                    <a:pt x="28427" y="107320"/>
                  </a:cubicBezTo>
                  <a:cubicBezTo>
                    <a:pt x="30271" y="102019"/>
                    <a:pt x="32300" y="96718"/>
                    <a:pt x="34329" y="91613"/>
                  </a:cubicBezTo>
                  <a:cubicBezTo>
                    <a:pt x="35989" y="86901"/>
                    <a:pt x="42628" y="69034"/>
                    <a:pt x="43366" y="66678"/>
                  </a:cubicBezTo>
                  <a:cubicBezTo>
                    <a:pt x="43919" y="64714"/>
                    <a:pt x="44473" y="62358"/>
                    <a:pt x="44473" y="60395"/>
                  </a:cubicBezTo>
                  <a:cubicBezTo>
                    <a:pt x="44473" y="51167"/>
                    <a:pt x="37095" y="43706"/>
                    <a:pt x="26951" y="43706"/>
                  </a:cubicBezTo>
                  <a:cubicBezTo>
                    <a:pt x="8693" y="43706"/>
                    <a:pt x="209" y="70408"/>
                    <a:pt x="209" y="73746"/>
                  </a:cubicBezTo>
                  <a:cubicBezTo>
                    <a:pt x="209" y="76299"/>
                    <a:pt x="2791" y="76299"/>
                    <a:pt x="3344" y="76299"/>
                  </a:cubicBezTo>
                  <a:cubicBezTo>
                    <a:pt x="5926" y="76299"/>
                    <a:pt x="6110" y="75317"/>
                    <a:pt x="6664" y="73157"/>
                  </a:cubicBezTo>
                  <a:cubicBezTo>
                    <a:pt x="11459" y="56272"/>
                    <a:pt x="19574" y="49204"/>
                    <a:pt x="26398" y="49204"/>
                  </a:cubicBezTo>
                  <a:cubicBezTo>
                    <a:pt x="29349" y="49204"/>
                    <a:pt x="31009" y="50774"/>
                    <a:pt x="31009" y="56076"/>
                  </a:cubicBezTo>
                  <a:cubicBezTo>
                    <a:pt x="31009" y="60591"/>
                    <a:pt x="29902" y="63536"/>
                    <a:pt x="25292" y="75709"/>
                  </a:cubicBezTo>
                  <a:lnTo>
                    <a:pt x="13672" y="107320"/>
                  </a:lnTo>
                  <a:close/>
                </a:path>
              </a:pathLst>
            </a:custGeom>
            <a:solidFill>
              <a:srgbClr val="000000"/>
            </a:solidFill>
            <a:ln w="2624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5636C216-CDE5-7134-824F-D8E6C37634AD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8089085" y="5215924"/>
              <a:ext cx="95721" cy="174349"/>
            </a:xfrm>
            <a:custGeom>
              <a:avLst/>
              <a:gdLst>
                <a:gd name="connsiteX0" fmla="*/ 52591 w 95721"/>
                <a:gd name="connsiteY0" fmla="*/ 28784 h 174349"/>
                <a:gd name="connsiteX1" fmla="*/ 93166 w 95721"/>
                <a:gd name="connsiteY1" fmla="*/ 56665 h 174349"/>
                <a:gd name="connsiteX2" fmla="*/ 95933 w 95721"/>
                <a:gd name="connsiteY2" fmla="*/ 51952 h 174349"/>
                <a:gd name="connsiteX3" fmla="*/ 93535 w 95721"/>
                <a:gd name="connsiteY3" fmla="*/ 47240 h 174349"/>
                <a:gd name="connsiteX4" fmla="*/ 51115 w 95721"/>
                <a:gd name="connsiteY4" fmla="*/ 4242 h 174349"/>
                <a:gd name="connsiteX5" fmla="*/ 48164 w 95721"/>
                <a:gd name="connsiteY5" fmla="*/ 119 h 174349"/>
                <a:gd name="connsiteX6" fmla="*/ 45582 w 95721"/>
                <a:gd name="connsiteY6" fmla="*/ 2475 h 174349"/>
                <a:gd name="connsiteX7" fmla="*/ 4453 w 95721"/>
                <a:gd name="connsiteY7" fmla="*/ 46651 h 174349"/>
                <a:gd name="connsiteX8" fmla="*/ 211 w 95721"/>
                <a:gd name="connsiteY8" fmla="*/ 51952 h 174349"/>
                <a:gd name="connsiteX9" fmla="*/ 2978 w 95721"/>
                <a:gd name="connsiteY9" fmla="*/ 56665 h 174349"/>
                <a:gd name="connsiteX10" fmla="*/ 43553 w 95721"/>
                <a:gd name="connsiteY10" fmla="*/ 28784 h 174349"/>
                <a:gd name="connsiteX11" fmla="*/ 43553 w 95721"/>
                <a:gd name="connsiteY11" fmla="*/ 166615 h 174349"/>
                <a:gd name="connsiteX12" fmla="*/ 47980 w 95721"/>
                <a:gd name="connsiteY12" fmla="*/ 174468 h 174349"/>
                <a:gd name="connsiteX13" fmla="*/ 52591 w 95721"/>
                <a:gd name="connsiteY13" fmla="*/ 166615 h 174349"/>
                <a:gd name="connsiteX14" fmla="*/ 52591 w 95721"/>
                <a:gd name="connsiteY14" fmla="*/ 28784 h 174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5721" h="174349">
                  <a:moveTo>
                    <a:pt x="52591" y="28784"/>
                  </a:moveTo>
                  <a:cubicBezTo>
                    <a:pt x="68636" y="52738"/>
                    <a:pt x="92244" y="56665"/>
                    <a:pt x="93166" y="56665"/>
                  </a:cubicBezTo>
                  <a:cubicBezTo>
                    <a:pt x="95933" y="56665"/>
                    <a:pt x="95933" y="53916"/>
                    <a:pt x="95933" y="51952"/>
                  </a:cubicBezTo>
                  <a:cubicBezTo>
                    <a:pt x="95933" y="49793"/>
                    <a:pt x="95933" y="47829"/>
                    <a:pt x="93535" y="47240"/>
                  </a:cubicBezTo>
                  <a:cubicBezTo>
                    <a:pt x="85973" y="45081"/>
                    <a:pt x="60152" y="38012"/>
                    <a:pt x="51115" y="4242"/>
                  </a:cubicBezTo>
                  <a:cubicBezTo>
                    <a:pt x="50193" y="1297"/>
                    <a:pt x="50009" y="119"/>
                    <a:pt x="48164" y="119"/>
                  </a:cubicBezTo>
                  <a:cubicBezTo>
                    <a:pt x="46689" y="119"/>
                    <a:pt x="45951" y="1297"/>
                    <a:pt x="45582" y="2475"/>
                  </a:cubicBezTo>
                  <a:cubicBezTo>
                    <a:pt x="43369" y="10721"/>
                    <a:pt x="36176" y="37816"/>
                    <a:pt x="4453" y="46651"/>
                  </a:cubicBezTo>
                  <a:cubicBezTo>
                    <a:pt x="765" y="47633"/>
                    <a:pt x="211" y="47829"/>
                    <a:pt x="211" y="51952"/>
                  </a:cubicBezTo>
                  <a:cubicBezTo>
                    <a:pt x="211" y="53916"/>
                    <a:pt x="211" y="56665"/>
                    <a:pt x="2978" y="56665"/>
                  </a:cubicBezTo>
                  <a:cubicBezTo>
                    <a:pt x="3900" y="56665"/>
                    <a:pt x="27508" y="52738"/>
                    <a:pt x="43553" y="28784"/>
                  </a:cubicBezTo>
                  <a:lnTo>
                    <a:pt x="43553" y="166615"/>
                  </a:lnTo>
                  <a:cubicBezTo>
                    <a:pt x="43553" y="169756"/>
                    <a:pt x="43553" y="174468"/>
                    <a:pt x="47980" y="174468"/>
                  </a:cubicBezTo>
                  <a:cubicBezTo>
                    <a:pt x="52591" y="174468"/>
                    <a:pt x="52591" y="169952"/>
                    <a:pt x="52591" y="166615"/>
                  </a:cubicBezTo>
                  <a:lnTo>
                    <a:pt x="52591" y="28784"/>
                  </a:lnTo>
                  <a:close/>
                </a:path>
              </a:pathLst>
            </a:custGeom>
            <a:solidFill>
              <a:srgbClr val="000000"/>
            </a:solidFill>
            <a:ln w="2624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06D9C590-C646-60B3-FD00-F2A4AF259C4F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8211766" y="5186137"/>
              <a:ext cx="142804" cy="127059"/>
            </a:xfrm>
            <a:custGeom>
              <a:avLst/>
              <a:gdLst>
                <a:gd name="connsiteX0" fmla="*/ 15761 w 142804"/>
                <a:gd name="connsiteY0" fmla="*/ 107543 h 127059"/>
                <a:gd name="connsiteX1" fmla="*/ 13390 w 142804"/>
                <a:gd name="connsiteY1" fmla="*/ 119604 h 127059"/>
                <a:gd name="connsiteX2" fmla="*/ 21031 w 142804"/>
                <a:gd name="connsiteY2" fmla="*/ 127177 h 127059"/>
                <a:gd name="connsiteX3" fmla="*/ 30779 w 142804"/>
                <a:gd name="connsiteY3" fmla="*/ 119323 h 127059"/>
                <a:gd name="connsiteX4" fmla="*/ 35785 w 142804"/>
                <a:gd name="connsiteY4" fmla="*/ 98568 h 127059"/>
                <a:gd name="connsiteX5" fmla="*/ 41582 w 142804"/>
                <a:gd name="connsiteY5" fmla="*/ 73324 h 127059"/>
                <a:gd name="connsiteX6" fmla="*/ 46061 w 142804"/>
                <a:gd name="connsiteY6" fmla="*/ 54531 h 127059"/>
                <a:gd name="connsiteX7" fmla="*/ 49486 w 142804"/>
                <a:gd name="connsiteY7" fmla="*/ 40507 h 127059"/>
                <a:gd name="connsiteX8" fmla="*/ 92433 w 142804"/>
                <a:gd name="connsiteY8" fmla="*/ 6288 h 127059"/>
                <a:gd name="connsiteX9" fmla="*/ 106661 w 142804"/>
                <a:gd name="connsiteY9" fmla="*/ 25922 h 127059"/>
                <a:gd name="connsiteX10" fmla="*/ 89535 w 142804"/>
                <a:gd name="connsiteY10" fmla="*/ 91275 h 127059"/>
                <a:gd name="connsiteX11" fmla="*/ 86900 w 142804"/>
                <a:gd name="connsiteY11" fmla="*/ 104177 h 127059"/>
                <a:gd name="connsiteX12" fmla="*/ 108505 w 142804"/>
                <a:gd name="connsiteY12" fmla="*/ 127177 h 127059"/>
                <a:gd name="connsiteX13" fmla="*/ 143020 w 142804"/>
                <a:gd name="connsiteY13" fmla="*/ 83982 h 127059"/>
                <a:gd name="connsiteX14" fmla="*/ 139859 w 142804"/>
                <a:gd name="connsiteY14" fmla="*/ 81177 h 127059"/>
                <a:gd name="connsiteX15" fmla="*/ 135907 w 142804"/>
                <a:gd name="connsiteY15" fmla="*/ 86226 h 127059"/>
                <a:gd name="connsiteX16" fmla="*/ 109032 w 142804"/>
                <a:gd name="connsiteY16" fmla="*/ 121006 h 127059"/>
                <a:gd name="connsiteX17" fmla="*/ 102708 w 142804"/>
                <a:gd name="connsiteY17" fmla="*/ 111750 h 127059"/>
                <a:gd name="connsiteX18" fmla="*/ 107451 w 142804"/>
                <a:gd name="connsiteY18" fmla="*/ 91836 h 127059"/>
                <a:gd name="connsiteX19" fmla="*/ 123523 w 142804"/>
                <a:gd name="connsiteY19" fmla="*/ 30129 h 127059"/>
                <a:gd name="connsiteX20" fmla="*/ 93223 w 142804"/>
                <a:gd name="connsiteY20" fmla="*/ 117 h 127059"/>
                <a:gd name="connsiteX21" fmla="*/ 52121 w 142804"/>
                <a:gd name="connsiteY21" fmla="*/ 24520 h 127059"/>
                <a:gd name="connsiteX22" fmla="*/ 27881 w 142804"/>
                <a:gd name="connsiteY22" fmla="*/ 117 h 127059"/>
                <a:gd name="connsiteX23" fmla="*/ 8120 w 142804"/>
                <a:gd name="connsiteY23" fmla="*/ 16105 h 127059"/>
                <a:gd name="connsiteX24" fmla="*/ 216 w 142804"/>
                <a:gd name="connsiteY24" fmla="*/ 43312 h 127059"/>
                <a:gd name="connsiteX25" fmla="*/ 3378 w 142804"/>
                <a:gd name="connsiteY25" fmla="*/ 46117 h 127059"/>
                <a:gd name="connsiteX26" fmla="*/ 7857 w 142804"/>
                <a:gd name="connsiteY26" fmla="*/ 39666 h 127059"/>
                <a:gd name="connsiteX27" fmla="*/ 27091 w 142804"/>
                <a:gd name="connsiteY27" fmla="*/ 6288 h 127059"/>
                <a:gd name="connsiteX28" fmla="*/ 35258 w 142804"/>
                <a:gd name="connsiteY28" fmla="*/ 19190 h 127059"/>
                <a:gd name="connsiteX29" fmla="*/ 31043 w 142804"/>
                <a:gd name="connsiteY29" fmla="*/ 42751 h 127059"/>
                <a:gd name="connsiteX30" fmla="*/ 15761 w 142804"/>
                <a:gd name="connsiteY30" fmla="*/ 107543 h 127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42804" h="127059">
                  <a:moveTo>
                    <a:pt x="15761" y="107543"/>
                  </a:moveTo>
                  <a:cubicBezTo>
                    <a:pt x="14971" y="111750"/>
                    <a:pt x="13390" y="118201"/>
                    <a:pt x="13390" y="119604"/>
                  </a:cubicBezTo>
                  <a:cubicBezTo>
                    <a:pt x="13390" y="124653"/>
                    <a:pt x="17079" y="127177"/>
                    <a:pt x="21031" y="127177"/>
                  </a:cubicBezTo>
                  <a:cubicBezTo>
                    <a:pt x="24192" y="127177"/>
                    <a:pt x="28935" y="124933"/>
                    <a:pt x="30779" y="119323"/>
                  </a:cubicBezTo>
                  <a:cubicBezTo>
                    <a:pt x="31043" y="118762"/>
                    <a:pt x="34204" y="105580"/>
                    <a:pt x="35785" y="98568"/>
                  </a:cubicBezTo>
                  <a:lnTo>
                    <a:pt x="41582" y="73324"/>
                  </a:lnTo>
                  <a:cubicBezTo>
                    <a:pt x="43163" y="67153"/>
                    <a:pt x="44744" y="60983"/>
                    <a:pt x="46061" y="54531"/>
                  </a:cubicBezTo>
                  <a:cubicBezTo>
                    <a:pt x="47115" y="49763"/>
                    <a:pt x="49223" y="41629"/>
                    <a:pt x="49486" y="40507"/>
                  </a:cubicBezTo>
                  <a:cubicBezTo>
                    <a:pt x="53438" y="31812"/>
                    <a:pt x="67403" y="6288"/>
                    <a:pt x="92433" y="6288"/>
                  </a:cubicBezTo>
                  <a:cubicBezTo>
                    <a:pt x="104289" y="6288"/>
                    <a:pt x="106661" y="16666"/>
                    <a:pt x="106661" y="25922"/>
                  </a:cubicBezTo>
                  <a:cubicBezTo>
                    <a:pt x="106661" y="43312"/>
                    <a:pt x="93750" y="79214"/>
                    <a:pt x="89535" y="91275"/>
                  </a:cubicBezTo>
                  <a:cubicBezTo>
                    <a:pt x="87163" y="97726"/>
                    <a:pt x="86900" y="101092"/>
                    <a:pt x="86900" y="104177"/>
                  </a:cubicBezTo>
                  <a:cubicBezTo>
                    <a:pt x="86900" y="117360"/>
                    <a:pt x="96122" y="127177"/>
                    <a:pt x="108505" y="127177"/>
                  </a:cubicBezTo>
                  <a:cubicBezTo>
                    <a:pt x="133272" y="127177"/>
                    <a:pt x="143020" y="86226"/>
                    <a:pt x="143020" y="83982"/>
                  </a:cubicBezTo>
                  <a:cubicBezTo>
                    <a:pt x="143020" y="81177"/>
                    <a:pt x="140649" y="81177"/>
                    <a:pt x="139859" y="81177"/>
                  </a:cubicBezTo>
                  <a:cubicBezTo>
                    <a:pt x="137224" y="81177"/>
                    <a:pt x="137224" y="82019"/>
                    <a:pt x="135907" y="86226"/>
                  </a:cubicBezTo>
                  <a:cubicBezTo>
                    <a:pt x="130637" y="105299"/>
                    <a:pt x="121942" y="121006"/>
                    <a:pt x="109032" y="121006"/>
                  </a:cubicBezTo>
                  <a:cubicBezTo>
                    <a:pt x="104553" y="121006"/>
                    <a:pt x="102708" y="118201"/>
                    <a:pt x="102708" y="111750"/>
                  </a:cubicBezTo>
                  <a:cubicBezTo>
                    <a:pt x="102708" y="104738"/>
                    <a:pt x="105080" y="98007"/>
                    <a:pt x="107451" y="91836"/>
                  </a:cubicBezTo>
                  <a:cubicBezTo>
                    <a:pt x="112457" y="76970"/>
                    <a:pt x="123523" y="46117"/>
                    <a:pt x="123523" y="30129"/>
                  </a:cubicBezTo>
                  <a:cubicBezTo>
                    <a:pt x="123523" y="11337"/>
                    <a:pt x="112194" y="117"/>
                    <a:pt x="93223" y="117"/>
                  </a:cubicBezTo>
                  <a:cubicBezTo>
                    <a:pt x="69510" y="117"/>
                    <a:pt x="56600" y="18068"/>
                    <a:pt x="52121" y="24520"/>
                  </a:cubicBezTo>
                  <a:cubicBezTo>
                    <a:pt x="50804" y="8812"/>
                    <a:pt x="40001" y="117"/>
                    <a:pt x="27881" y="117"/>
                  </a:cubicBezTo>
                  <a:cubicBezTo>
                    <a:pt x="15761" y="117"/>
                    <a:pt x="10755" y="11056"/>
                    <a:pt x="8120" y="16105"/>
                  </a:cubicBezTo>
                  <a:cubicBezTo>
                    <a:pt x="3905" y="25641"/>
                    <a:pt x="216" y="42190"/>
                    <a:pt x="216" y="43312"/>
                  </a:cubicBezTo>
                  <a:cubicBezTo>
                    <a:pt x="216" y="46117"/>
                    <a:pt x="2851" y="46117"/>
                    <a:pt x="3378" y="46117"/>
                  </a:cubicBezTo>
                  <a:cubicBezTo>
                    <a:pt x="6012" y="46117"/>
                    <a:pt x="6276" y="45836"/>
                    <a:pt x="7857" y="39666"/>
                  </a:cubicBezTo>
                  <a:cubicBezTo>
                    <a:pt x="12336" y="19751"/>
                    <a:pt x="17605" y="6288"/>
                    <a:pt x="27091" y="6288"/>
                  </a:cubicBezTo>
                  <a:cubicBezTo>
                    <a:pt x="32360" y="6288"/>
                    <a:pt x="35258" y="9934"/>
                    <a:pt x="35258" y="19190"/>
                  </a:cubicBezTo>
                  <a:cubicBezTo>
                    <a:pt x="35258" y="25080"/>
                    <a:pt x="34468" y="28166"/>
                    <a:pt x="31043" y="42751"/>
                  </a:cubicBezTo>
                  <a:lnTo>
                    <a:pt x="15761" y="107543"/>
                  </a:lnTo>
                  <a:close/>
                </a:path>
              </a:pathLst>
            </a:custGeom>
            <a:solidFill>
              <a:srgbClr val="000000"/>
            </a:solidFill>
            <a:ln w="2624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61EC04BD-8470-8AB5-CAB3-7B550BC88D35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8370941" y="5222010"/>
              <a:ext cx="55883" cy="132136"/>
            </a:xfrm>
            <a:custGeom>
              <a:avLst/>
              <a:gdLst>
                <a:gd name="connsiteX0" fmla="*/ 51310 w 55883"/>
                <a:gd name="connsiteY0" fmla="*/ 7580 h 132136"/>
                <a:gd name="connsiteX1" fmla="*/ 43933 w 55883"/>
                <a:gd name="connsiteY1" fmla="*/ 119 h 132136"/>
                <a:gd name="connsiteX2" fmla="*/ 33604 w 55883"/>
                <a:gd name="connsiteY2" fmla="*/ 10917 h 132136"/>
                <a:gd name="connsiteX3" fmla="*/ 40982 w 55883"/>
                <a:gd name="connsiteY3" fmla="*/ 18378 h 132136"/>
                <a:gd name="connsiteX4" fmla="*/ 51310 w 55883"/>
                <a:gd name="connsiteY4" fmla="*/ 7580 h 132136"/>
                <a:gd name="connsiteX5" fmla="*/ 13686 w 55883"/>
                <a:gd name="connsiteY5" fmla="*/ 107320 h 132136"/>
                <a:gd name="connsiteX6" fmla="*/ 12026 w 55883"/>
                <a:gd name="connsiteY6" fmla="*/ 115566 h 132136"/>
                <a:gd name="connsiteX7" fmla="*/ 29547 w 55883"/>
                <a:gd name="connsiteY7" fmla="*/ 132255 h 132136"/>
                <a:gd name="connsiteX8" fmla="*/ 56105 w 55883"/>
                <a:gd name="connsiteY8" fmla="*/ 102215 h 132136"/>
                <a:gd name="connsiteX9" fmla="*/ 53154 w 55883"/>
                <a:gd name="connsiteY9" fmla="*/ 99663 h 132136"/>
                <a:gd name="connsiteX10" fmla="*/ 49650 w 55883"/>
                <a:gd name="connsiteY10" fmla="*/ 103001 h 132136"/>
                <a:gd name="connsiteX11" fmla="*/ 30100 w 55883"/>
                <a:gd name="connsiteY11" fmla="*/ 126758 h 132136"/>
                <a:gd name="connsiteX12" fmla="*/ 25489 w 55883"/>
                <a:gd name="connsiteY12" fmla="*/ 119886 h 132136"/>
                <a:gd name="connsiteX13" fmla="*/ 28440 w 55883"/>
                <a:gd name="connsiteY13" fmla="*/ 107320 h 132136"/>
                <a:gd name="connsiteX14" fmla="*/ 34342 w 55883"/>
                <a:gd name="connsiteY14" fmla="*/ 91613 h 132136"/>
                <a:gd name="connsiteX15" fmla="*/ 43379 w 55883"/>
                <a:gd name="connsiteY15" fmla="*/ 66678 h 132136"/>
                <a:gd name="connsiteX16" fmla="*/ 44486 w 55883"/>
                <a:gd name="connsiteY16" fmla="*/ 60395 h 132136"/>
                <a:gd name="connsiteX17" fmla="*/ 26965 w 55883"/>
                <a:gd name="connsiteY17" fmla="*/ 43706 h 132136"/>
                <a:gd name="connsiteX18" fmla="*/ 222 w 55883"/>
                <a:gd name="connsiteY18" fmla="*/ 73746 h 132136"/>
                <a:gd name="connsiteX19" fmla="*/ 3357 w 55883"/>
                <a:gd name="connsiteY19" fmla="*/ 76299 h 132136"/>
                <a:gd name="connsiteX20" fmla="*/ 6677 w 55883"/>
                <a:gd name="connsiteY20" fmla="*/ 73157 h 132136"/>
                <a:gd name="connsiteX21" fmla="*/ 26412 w 55883"/>
                <a:gd name="connsiteY21" fmla="*/ 49204 h 132136"/>
                <a:gd name="connsiteX22" fmla="*/ 31022 w 55883"/>
                <a:gd name="connsiteY22" fmla="*/ 56076 h 132136"/>
                <a:gd name="connsiteX23" fmla="*/ 25305 w 55883"/>
                <a:gd name="connsiteY23" fmla="*/ 75709 h 132136"/>
                <a:gd name="connsiteX24" fmla="*/ 13686 w 55883"/>
                <a:gd name="connsiteY24" fmla="*/ 107320 h 132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5883" h="132136">
                  <a:moveTo>
                    <a:pt x="51310" y="7580"/>
                  </a:moveTo>
                  <a:cubicBezTo>
                    <a:pt x="51310" y="4438"/>
                    <a:pt x="49097" y="119"/>
                    <a:pt x="43933" y="119"/>
                  </a:cubicBezTo>
                  <a:cubicBezTo>
                    <a:pt x="38953" y="119"/>
                    <a:pt x="33604" y="5224"/>
                    <a:pt x="33604" y="10917"/>
                  </a:cubicBezTo>
                  <a:cubicBezTo>
                    <a:pt x="33604" y="14255"/>
                    <a:pt x="36002" y="18378"/>
                    <a:pt x="40982" y="18378"/>
                  </a:cubicBezTo>
                  <a:cubicBezTo>
                    <a:pt x="46330" y="18378"/>
                    <a:pt x="51310" y="12881"/>
                    <a:pt x="51310" y="7580"/>
                  </a:cubicBezTo>
                  <a:close/>
                  <a:moveTo>
                    <a:pt x="13686" y="107320"/>
                  </a:moveTo>
                  <a:cubicBezTo>
                    <a:pt x="12948" y="109873"/>
                    <a:pt x="12026" y="112229"/>
                    <a:pt x="12026" y="115566"/>
                  </a:cubicBezTo>
                  <a:cubicBezTo>
                    <a:pt x="12026" y="124794"/>
                    <a:pt x="19403" y="132255"/>
                    <a:pt x="29547" y="132255"/>
                  </a:cubicBezTo>
                  <a:cubicBezTo>
                    <a:pt x="47990" y="132255"/>
                    <a:pt x="56105" y="105160"/>
                    <a:pt x="56105" y="102215"/>
                  </a:cubicBezTo>
                  <a:cubicBezTo>
                    <a:pt x="56105" y="99663"/>
                    <a:pt x="53708" y="99663"/>
                    <a:pt x="53154" y="99663"/>
                  </a:cubicBezTo>
                  <a:cubicBezTo>
                    <a:pt x="50572" y="99663"/>
                    <a:pt x="50388" y="100841"/>
                    <a:pt x="49650" y="103001"/>
                  </a:cubicBezTo>
                  <a:cubicBezTo>
                    <a:pt x="45408" y="118708"/>
                    <a:pt x="37293" y="126758"/>
                    <a:pt x="30100" y="126758"/>
                  </a:cubicBezTo>
                  <a:cubicBezTo>
                    <a:pt x="26412" y="126758"/>
                    <a:pt x="25489" y="124205"/>
                    <a:pt x="25489" y="119886"/>
                  </a:cubicBezTo>
                  <a:cubicBezTo>
                    <a:pt x="25489" y="115370"/>
                    <a:pt x="26780" y="111640"/>
                    <a:pt x="28440" y="107320"/>
                  </a:cubicBezTo>
                  <a:cubicBezTo>
                    <a:pt x="30285" y="102019"/>
                    <a:pt x="32313" y="96718"/>
                    <a:pt x="34342" y="91613"/>
                  </a:cubicBezTo>
                  <a:cubicBezTo>
                    <a:pt x="36002" y="86901"/>
                    <a:pt x="42642" y="69034"/>
                    <a:pt x="43379" y="66678"/>
                  </a:cubicBezTo>
                  <a:cubicBezTo>
                    <a:pt x="43933" y="64714"/>
                    <a:pt x="44486" y="62358"/>
                    <a:pt x="44486" y="60395"/>
                  </a:cubicBezTo>
                  <a:cubicBezTo>
                    <a:pt x="44486" y="51167"/>
                    <a:pt x="37109" y="43706"/>
                    <a:pt x="26965" y="43706"/>
                  </a:cubicBezTo>
                  <a:cubicBezTo>
                    <a:pt x="8706" y="43706"/>
                    <a:pt x="222" y="70408"/>
                    <a:pt x="222" y="73746"/>
                  </a:cubicBezTo>
                  <a:cubicBezTo>
                    <a:pt x="222" y="76299"/>
                    <a:pt x="2804" y="76299"/>
                    <a:pt x="3357" y="76299"/>
                  </a:cubicBezTo>
                  <a:cubicBezTo>
                    <a:pt x="5939" y="76299"/>
                    <a:pt x="6124" y="75317"/>
                    <a:pt x="6677" y="73157"/>
                  </a:cubicBezTo>
                  <a:cubicBezTo>
                    <a:pt x="11472" y="56272"/>
                    <a:pt x="19588" y="49204"/>
                    <a:pt x="26412" y="49204"/>
                  </a:cubicBezTo>
                  <a:cubicBezTo>
                    <a:pt x="29363" y="49204"/>
                    <a:pt x="31022" y="50774"/>
                    <a:pt x="31022" y="56076"/>
                  </a:cubicBezTo>
                  <a:cubicBezTo>
                    <a:pt x="31022" y="60591"/>
                    <a:pt x="29916" y="63536"/>
                    <a:pt x="25305" y="75709"/>
                  </a:cubicBezTo>
                  <a:lnTo>
                    <a:pt x="13686" y="107320"/>
                  </a:lnTo>
                  <a:close/>
                </a:path>
              </a:pathLst>
            </a:custGeom>
            <a:solidFill>
              <a:srgbClr val="000000"/>
            </a:solidFill>
            <a:ln w="2624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63873453-6574-3BC2-DEFB-E5C27C03F0FD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8442905" y="5215924"/>
              <a:ext cx="95721" cy="174349"/>
            </a:xfrm>
            <a:custGeom>
              <a:avLst/>
              <a:gdLst>
                <a:gd name="connsiteX0" fmla="*/ 52604 w 95721"/>
                <a:gd name="connsiteY0" fmla="*/ 7972 h 174349"/>
                <a:gd name="connsiteX1" fmla="*/ 48178 w 95721"/>
                <a:gd name="connsiteY1" fmla="*/ 119 h 174349"/>
                <a:gd name="connsiteX2" fmla="*/ 43567 w 95721"/>
                <a:gd name="connsiteY2" fmla="*/ 7972 h 174349"/>
                <a:gd name="connsiteX3" fmla="*/ 43567 w 95721"/>
                <a:gd name="connsiteY3" fmla="*/ 145803 h 174349"/>
                <a:gd name="connsiteX4" fmla="*/ 2991 w 95721"/>
                <a:gd name="connsiteY4" fmla="*/ 117922 h 174349"/>
                <a:gd name="connsiteX5" fmla="*/ 225 w 95721"/>
                <a:gd name="connsiteY5" fmla="*/ 122635 h 174349"/>
                <a:gd name="connsiteX6" fmla="*/ 2622 w 95721"/>
                <a:gd name="connsiteY6" fmla="*/ 127347 h 174349"/>
                <a:gd name="connsiteX7" fmla="*/ 30103 w 95721"/>
                <a:gd name="connsiteY7" fmla="*/ 142858 h 174349"/>
                <a:gd name="connsiteX8" fmla="*/ 45227 w 95721"/>
                <a:gd name="connsiteY8" fmla="*/ 170345 h 174349"/>
                <a:gd name="connsiteX9" fmla="*/ 48178 w 95721"/>
                <a:gd name="connsiteY9" fmla="*/ 174468 h 174349"/>
                <a:gd name="connsiteX10" fmla="*/ 51313 w 95721"/>
                <a:gd name="connsiteY10" fmla="*/ 169363 h 174349"/>
                <a:gd name="connsiteX11" fmla="*/ 91704 w 95721"/>
                <a:gd name="connsiteY11" fmla="*/ 127936 h 174349"/>
                <a:gd name="connsiteX12" fmla="*/ 95946 w 95721"/>
                <a:gd name="connsiteY12" fmla="*/ 122635 h 174349"/>
                <a:gd name="connsiteX13" fmla="*/ 93179 w 95721"/>
                <a:gd name="connsiteY13" fmla="*/ 117922 h 174349"/>
                <a:gd name="connsiteX14" fmla="*/ 52604 w 95721"/>
                <a:gd name="connsiteY14" fmla="*/ 145803 h 174349"/>
                <a:gd name="connsiteX15" fmla="*/ 52604 w 95721"/>
                <a:gd name="connsiteY15" fmla="*/ 7972 h 174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721" h="174349">
                  <a:moveTo>
                    <a:pt x="52604" y="7972"/>
                  </a:moveTo>
                  <a:cubicBezTo>
                    <a:pt x="52604" y="4831"/>
                    <a:pt x="52604" y="119"/>
                    <a:pt x="48178" y="119"/>
                  </a:cubicBezTo>
                  <a:cubicBezTo>
                    <a:pt x="43567" y="119"/>
                    <a:pt x="43567" y="4635"/>
                    <a:pt x="43567" y="7972"/>
                  </a:cubicBezTo>
                  <a:lnTo>
                    <a:pt x="43567" y="145803"/>
                  </a:lnTo>
                  <a:cubicBezTo>
                    <a:pt x="27521" y="121849"/>
                    <a:pt x="3913" y="117922"/>
                    <a:pt x="2991" y="117922"/>
                  </a:cubicBezTo>
                  <a:cubicBezTo>
                    <a:pt x="225" y="117922"/>
                    <a:pt x="225" y="120671"/>
                    <a:pt x="225" y="122635"/>
                  </a:cubicBezTo>
                  <a:cubicBezTo>
                    <a:pt x="225" y="124794"/>
                    <a:pt x="225" y="126758"/>
                    <a:pt x="2622" y="127347"/>
                  </a:cubicBezTo>
                  <a:cubicBezTo>
                    <a:pt x="8524" y="129114"/>
                    <a:pt x="19775" y="132255"/>
                    <a:pt x="30103" y="142858"/>
                  </a:cubicBezTo>
                  <a:cubicBezTo>
                    <a:pt x="40800" y="154049"/>
                    <a:pt x="43751" y="165437"/>
                    <a:pt x="45227" y="170345"/>
                  </a:cubicBezTo>
                  <a:cubicBezTo>
                    <a:pt x="45780" y="172898"/>
                    <a:pt x="46149" y="174468"/>
                    <a:pt x="48178" y="174468"/>
                  </a:cubicBezTo>
                  <a:cubicBezTo>
                    <a:pt x="50022" y="174468"/>
                    <a:pt x="50206" y="173290"/>
                    <a:pt x="51313" y="169363"/>
                  </a:cubicBezTo>
                  <a:cubicBezTo>
                    <a:pt x="56108" y="151889"/>
                    <a:pt x="68650" y="134415"/>
                    <a:pt x="91704" y="127936"/>
                  </a:cubicBezTo>
                  <a:cubicBezTo>
                    <a:pt x="95393" y="126954"/>
                    <a:pt x="95946" y="126758"/>
                    <a:pt x="95946" y="122635"/>
                  </a:cubicBezTo>
                  <a:cubicBezTo>
                    <a:pt x="95946" y="120671"/>
                    <a:pt x="95946" y="117922"/>
                    <a:pt x="93179" y="117922"/>
                  </a:cubicBezTo>
                  <a:cubicBezTo>
                    <a:pt x="92257" y="117922"/>
                    <a:pt x="68650" y="121849"/>
                    <a:pt x="52604" y="145803"/>
                  </a:cubicBezTo>
                  <a:lnTo>
                    <a:pt x="52604" y="7972"/>
                  </a:lnTo>
                  <a:close/>
                </a:path>
              </a:pathLst>
            </a:custGeom>
            <a:solidFill>
              <a:srgbClr val="000000"/>
            </a:solidFill>
            <a:ln w="2624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A5186FB7-E8CB-AD1A-3839-03C0BF49E8AD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8631248" y="5146588"/>
              <a:ext cx="175212" cy="186802"/>
            </a:xfrm>
            <a:custGeom>
              <a:avLst/>
              <a:gdLst>
                <a:gd name="connsiteX0" fmla="*/ 93239 w 175212"/>
                <a:gd name="connsiteY0" fmla="*/ 99128 h 186802"/>
                <a:gd name="connsiteX1" fmla="*/ 166749 w 175212"/>
                <a:gd name="connsiteY1" fmla="*/ 99128 h 186802"/>
                <a:gd name="connsiteX2" fmla="*/ 175444 w 175212"/>
                <a:gd name="connsiteY2" fmla="*/ 93519 h 186802"/>
                <a:gd name="connsiteX3" fmla="*/ 166749 w 175212"/>
                <a:gd name="connsiteY3" fmla="*/ 87909 h 186802"/>
                <a:gd name="connsiteX4" fmla="*/ 93239 w 175212"/>
                <a:gd name="connsiteY4" fmla="*/ 87909 h 186802"/>
                <a:gd name="connsiteX5" fmla="*/ 93239 w 175212"/>
                <a:gd name="connsiteY5" fmla="*/ 9373 h 186802"/>
                <a:gd name="connsiteX6" fmla="*/ 87969 w 175212"/>
                <a:gd name="connsiteY6" fmla="*/ 117 h 186802"/>
                <a:gd name="connsiteX7" fmla="*/ 82700 w 175212"/>
                <a:gd name="connsiteY7" fmla="*/ 9373 h 186802"/>
                <a:gd name="connsiteX8" fmla="*/ 82700 w 175212"/>
                <a:gd name="connsiteY8" fmla="*/ 87909 h 186802"/>
                <a:gd name="connsiteX9" fmla="*/ 8926 w 175212"/>
                <a:gd name="connsiteY9" fmla="*/ 87909 h 186802"/>
                <a:gd name="connsiteX10" fmla="*/ 232 w 175212"/>
                <a:gd name="connsiteY10" fmla="*/ 93519 h 186802"/>
                <a:gd name="connsiteX11" fmla="*/ 8926 w 175212"/>
                <a:gd name="connsiteY11" fmla="*/ 99128 h 186802"/>
                <a:gd name="connsiteX12" fmla="*/ 82700 w 175212"/>
                <a:gd name="connsiteY12" fmla="*/ 99128 h 186802"/>
                <a:gd name="connsiteX13" fmla="*/ 82700 w 175212"/>
                <a:gd name="connsiteY13" fmla="*/ 177664 h 186802"/>
                <a:gd name="connsiteX14" fmla="*/ 87969 w 175212"/>
                <a:gd name="connsiteY14" fmla="*/ 186920 h 186802"/>
                <a:gd name="connsiteX15" fmla="*/ 93239 w 175212"/>
                <a:gd name="connsiteY15" fmla="*/ 177664 h 186802"/>
                <a:gd name="connsiteX16" fmla="*/ 93239 w 175212"/>
                <a:gd name="connsiteY16" fmla="*/ 99128 h 1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5212" h="186802">
                  <a:moveTo>
                    <a:pt x="93239" y="99128"/>
                  </a:moveTo>
                  <a:lnTo>
                    <a:pt x="166749" y="99128"/>
                  </a:lnTo>
                  <a:cubicBezTo>
                    <a:pt x="170438" y="99128"/>
                    <a:pt x="175444" y="99128"/>
                    <a:pt x="175444" y="93519"/>
                  </a:cubicBezTo>
                  <a:cubicBezTo>
                    <a:pt x="175444" y="87909"/>
                    <a:pt x="170438" y="87909"/>
                    <a:pt x="166749" y="87909"/>
                  </a:cubicBezTo>
                  <a:lnTo>
                    <a:pt x="93239" y="87909"/>
                  </a:lnTo>
                  <a:lnTo>
                    <a:pt x="93239" y="9373"/>
                  </a:lnTo>
                  <a:cubicBezTo>
                    <a:pt x="93239" y="5447"/>
                    <a:pt x="93239" y="117"/>
                    <a:pt x="87969" y="117"/>
                  </a:cubicBezTo>
                  <a:cubicBezTo>
                    <a:pt x="82700" y="117"/>
                    <a:pt x="82700" y="5447"/>
                    <a:pt x="82700" y="9373"/>
                  </a:cubicBezTo>
                  <a:lnTo>
                    <a:pt x="82700" y="87909"/>
                  </a:lnTo>
                  <a:lnTo>
                    <a:pt x="8926" y="87909"/>
                  </a:lnTo>
                  <a:cubicBezTo>
                    <a:pt x="5238" y="87909"/>
                    <a:pt x="232" y="87909"/>
                    <a:pt x="232" y="93519"/>
                  </a:cubicBezTo>
                  <a:cubicBezTo>
                    <a:pt x="232" y="99128"/>
                    <a:pt x="5238" y="99128"/>
                    <a:pt x="8926" y="99128"/>
                  </a:cubicBezTo>
                  <a:lnTo>
                    <a:pt x="82700" y="99128"/>
                  </a:lnTo>
                  <a:lnTo>
                    <a:pt x="82700" y="177664"/>
                  </a:lnTo>
                  <a:cubicBezTo>
                    <a:pt x="82700" y="181591"/>
                    <a:pt x="82700" y="186920"/>
                    <a:pt x="87969" y="186920"/>
                  </a:cubicBezTo>
                  <a:cubicBezTo>
                    <a:pt x="93239" y="186920"/>
                    <a:pt x="93239" y="181591"/>
                    <a:pt x="93239" y="177664"/>
                  </a:cubicBezTo>
                  <a:lnTo>
                    <a:pt x="93239" y="99128"/>
                  </a:lnTo>
                  <a:close/>
                </a:path>
              </a:pathLst>
            </a:custGeom>
            <a:solidFill>
              <a:srgbClr val="000000"/>
            </a:solidFill>
            <a:ln w="2624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56" name="Freihandform: Form 55">
              <a:extLst>
                <a:ext uri="{FF2B5EF4-FFF2-40B4-BE49-F238E27FC236}">
                  <a16:creationId xmlns:a16="http://schemas.microsoft.com/office/drawing/2014/main" id="{E6AF0BF8-E9AA-E395-2D32-E778B4743D86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8926341" y="4928790"/>
              <a:ext cx="187858" cy="197741"/>
            </a:xfrm>
            <a:custGeom>
              <a:avLst/>
              <a:gdLst>
                <a:gd name="connsiteX0" fmla="*/ 150951 w 187858"/>
                <a:gd name="connsiteY0" fmla="*/ 32086 h 197741"/>
                <a:gd name="connsiteX1" fmla="*/ 184677 w 187858"/>
                <a:gd name="connsiteY1" fmla="*/ 8806 h 197741"/>
                <a:gd name="connsiteX2" fmla="*/ 188102 w 187858"/>
                <a:gd name="connsiteY2" fmla="*/ 3476 h 197741"/>
                <a:gd name="connsiteX3" fmla="*/ 184677 w 187858"/>
                <a:gd name="connsiteY3" fmla="*/ 111 h 197741"/>
                <a:gd name="connsiteX4" fmla="*/ 163071 w 187858"/>
                <a:gd name="connsiteY4" fmla="*/ 952 h 197741"/>
                <a:gd name="connsiteX5" fmla="*/ 136987 w 187858"/>
                <a:gd name="connsiteY5" fmla="*/ 111 h 197741"/>
                <a:gd name="connsiteX6" fmla="*/ 131981 w 187858"/>
                <a:gd name="connsiteY6" fmla="*/ 5440 h 197741"/>
                <a:gd name="connsiteX7" fmla="*/ 136197 w 187858"/>
                <a:gd name="connsiteY7" fmla="*/ 8806 h 197741"/>
                <a:gd name="connsiteX8" fmla="*/ 148317 w 187858"/>
                <a:gd name="connsiteY8" fmla="*/ 18062 h 197741"/>
                <a:gd name="connsiteX9" fmla="*/ 144365 w 187858"/>
                <a:gd name="connsiteY9" fmla="*/ 28720 h 197741"/>
                <a:gd name="connsiteX10" fmla="*/ 63477 w 187858"/>
                <a:gd name="connsiteY10" fmla="*/ 165597 h 197741"/>
                <a:gd name="connsiteX11" fmla="*/ 45561 w 187858"/>
                <a:gd name="connsiteY11" fmla="*/ 17220 h 197741"/>
                <a:gd name="connsiteX12" fmla="*/ 63741 w 187858"/>
                <a:gd name="connsiteY12" fmla="*/ 8806 h 197741"/>
                <a:gd name="connsiteX13" fmla="*/ 70328 w 187858"/>
                <a:gd name="connsiteY13" fmla="*/ 3196 h 197741"/>
                <a:gd name="connsiteX14" fmla="*/ 66639 w 187858"/>
                <a:gd name="connsiteY14" fmla="*/ 111 h 197741"/>
                <a:gd name="connsiteX15" fmla="*/ 33968 w 187858"/>
                <a:gd name="connsiteY15" fmla="*/ 952 h 197741"/>
                <a:gd name="connsiteX16" fmla="*/ 19477 w 187858"/>
                <a:gd name="connsiteY16" fmla="*/ 672 h 197741"/>
                <a:gd name="connsiteX17" fmla="*/ 5249 w 187858"/>
                <a:gd name="connsiteY17" fmla="*/ 111 h 197741"/>
                <a:gd name="connsiteX18" fmla="*/ 243 w 187858"/>
                <a:gd name="connsiteY18" fmla="*/ 5440 h 197741"/>
                <a:gd name="connsiteX19" fmla="*/ 6830 w 187858"/>
                <a:gd name="connsiteY19" fmla="*/ 8806 h 197741"/>
                <a:gd name="connsiteX20" fmla="*/ 22638 w 187858"/>
                <a:gd name="connsiteY20" fmla="*/ 18342 h 197741"/>
                <a:gd name="connsiteX21" fmla="*/ 43453 w 187858"/>
                <a:gd name="connsiteY21" fmla="*/ 191401 h 197741"/>
                <a:gd name="connsiteX22" fmla="*/ 48722 w 187858"/>
                <a:gd name="connsiteY22" fmla="*/ 197852 h 197741"/>
                <a:gd name="connsiteX23" fmla="*/ 56100 w 187858"/>
                <a:gd name="connsiteY23" fmla="*/ 192804 h 197741"/>
                <a:gd name="connsiteX24" fmla="*/ 150951 w 187858"/>
                <a:gd name="connsiteY24" fmla="*/ 32086 h 197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7858" h="197741">
                  <a:moveTo>
                    <a:pt x="150951" y="32086"/>
                  </a:moveTo>
                  <a:cubicBezTo>
                    <a:pt x="163862" y="10208"/>
                    <a:pt x="174928" y="9367"/>
                    <a:pt x="184677" y="8806"/>
                  </a:cubicBezTo>
                  <a:cubicBezTo>
                    <a:pt x="187838" y="8525"/>
                    <a:pt x="188102" y="3757"/>
                    <a:pt x="188102" y="3476"/>
                  </a:cubicBezTo>
                  <a:cubicBezTo>
                    <a:pt x="188102" y="1233"/>
                    <a:pt x="186784" y="111"/>
                    <a:pt x="184677" y="111"/>
                  </a:cubicBezTo>
                  <a:cubicBezTo>
                    <a:pt x="177826" y="111"/>
                    <a:pt x="170185" y="952"/>
                    <a:pt x="163071" y="952"/>
                  </a:cubicBezTo>
                  <a:cubicBezTo>
                    <a:pt x="154377" y="952"/>
                    <a:pt x="145418" y="111"/>
                    <a:pt x="136987" y="111"/>
                  </a:cubicBezTo>
                  <a:cubicBezTo>
                    <a:pt x="135406" y="111"/>
                    <a:pt x="131981" y="111"/>
                    <a:pt x="131981" y="5440"/>
                  </a:cubicBezTo>
                  <a:cubicBezTo>
                    <a:pt x="131981" y="8525"/>
                    <a:pt x="134352" y="8806"/>
                    <a:pt x="136197" y="8806"/>
                  </a:cubicBezTo>
                  <a:cubicBezTo>
                    <a:pt x="143311" y="9367"/>
                    <a:pt x="148317" y="12171"/>
                    <a:pt x="148317" y="18062"/>
                  </a:cubicBezTo>
                  <a:cubicBezTo>
                    <a:pt x="148317" y="22269"/>
                    <a:pt x="144365" y="28440"/>
                    <a:pt x="144365" y="28720"/>
                  </a:cubicBezTo>
                  <a:lnTo>
                    <a:pt x="63477" y="165597"/>
                  </a:lnTo>
                  <a:lnTo>
                    <a:pt x="45561" y="17220"/>
                  </a:lnTo>
                  <a:cubicBezTo>
                    <a:pt x="45561" y="12452"/>
                    <a:pt x="51621" y="8806"/>
                    <a:pt x="63741" y="8806"/>
                  </a:cubicBezTo>
                  <a:cubicBezTo>
                    <a:pt x="67429" y="8806"/>
                    <a:pt x="70328" y="8806"/>
                    <a:pt x="70328" y="3196"/>
                  </a:cubicBezTo>
                  <a:cubicBezTo>
                    <a:pt x="70328" y="672"/>
                    <a:pt x="68220" y="111"/>
                    <a:pt x="66639" y="111"/>
                  </a:cubicBezTo>
                  <a:cubicBezTo>
                    <a:pt x="56100" y="111"/>
                    <a:pt x="44770" y="952"/>
                    <a:pt x="33968" y="952"/>
                  </a:cubicBezTo>
                  <a:cubicBezTo>
                    <a:pt x="29225" y="952"/>
                    <a:pt x="24219" y="672"/>
                    <a:pt x="19477" y="672"/>
                  </a:cubicBezTo>
                  <a:cubicBezTo>
                    <a:pt x="14734" y="672"/>
                    <a:pt x="9728" y="111"/>
                    <a:pt x="5249" y="111"/>
                  </a:cubicBezTo>
                  <a:cubicBezTo>
                    <a:pt x="3404" y="111"/>
                    <a:pt x="243" y="111"/>
                    <a:pt x="243" y="5440"/>
                  </a:cubicBezTo>
                  <a:cubicBezTo>
                    <a:pt x="243" y="8806"/>
                    <a:pt x="2614" y="8806"/>
                    <a:pt x="6830" y="8806"/>
                  </a:cubicBezTo>
                  <a:cubicBezTo>
                    <a:pt x="21584" y="8806"/>
                    <a:pt x="21848" y="11330"/>
                    <a:pt x="22638" y="18342"/>
                  </a:cubicBezTo>
                  <a:lnTo>
                    <a:pt x="43453" y="191401"/>
                  </a:lnTo>
                  <a:cubicBezTo>
                    <a:pt x="44243" y="197011"/>
                    <a:pt x="45297" y="197852"/>
                    <a:pt x="48722" y="197852"/>
                  </a:cubicBezTo>
                  <a:cubicBezTo>
                    <a:pt x="52938" y="197852"/>
                    <a:pt x="53992" y="196450"/>
                    <a:pt x="56100" y="192804"/>
                  </a:cubicBezTo>
                  <a:lnTo>
                    <a:pt x="150951" y="32086"/>
                  </a:lnTo>
                  <a:close/>
                </a:path>
              </a:pathLst>
            </a:custGeom>
            <a:solidFill>
              <a:srgbClr val="000000"/>
            </a:solidFill>
            <a:ln w="2624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57" name="Freihandform: Form 56">
              <a:extLst>
                <a:ext uri="{FF2B5EF4-FFF2-40B4-BE49-F238E27FC236}">
                  <a16:creationId xmlns:a16="http://schemas.microsoft.com/office/drawing/2014/main" id="{B517B62B-320F-E190-C79D-B54F3E035979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8911586" y="5234380"/>
              <a:ext cx="212245" cy="11218"/>
            </a:xfrm>
            <a:custGeom>
              <a:avLst/>
              <a:gdLst>
                <a:gd name="connsiteX0" fmla="*/ 0 w 212245"/>
                <a:gd name="connsiteY0" fmla="*/ 0 h 11218"/>
                <a:gd name="connsiteX1" fmla="*/ 212245 w 212245"/>
                <a:gd name="connsiteY1" fmla="*/ 0 h 11218"/>
                <a:gd name="connsiteX2" fmla="*/ 212245 w 212245"/>
                <a:gd name="connsiteY2" fmla="*/ 11219 h 11218"/>
                <a:gd name="connsiteX3" fmla="*/ 0 w 212245"/>
                <a:gd name="connsiteY3" fmla="*/ 11219 h 11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245" h="11218">
                  <a:moveTo>
                    <a:pt x="0" y="0"/>
                  </a:moveTo>
                  <a:lnTo>
                    <a:pt x="212245" y="0"/>
                  </a:lnTo>
                  <a:lnTo>
                    <a:pt x="212245" y="11219"/>
                  </a:lnTo>
                  <a:lnTo>
                    <a:pt x="0" y="11219"/>
                  </a:lnTo>
                  <a:close/>
                </a:path>
              </a:pathLst>
            </a:custGeom>
            <a:solidFill>
              <a:srgbClr val="000000"/>
            </a:solidFill>
            <a:ln w="2624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62DDB9BF-5D7C-35F5-4638-05CE610633A9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>
              <a:off x="8965014" y="5315707"/>
              <a:ext cx="105127" cy="186802"/>
            </a:xfrm>
            <a:custGeom>
              <a:avLst/>
              <a:gdLst>
                <a:gd name="connsiteX0" fmla="*/ 20532 w 105127"/>
                <a:gd name="connsiteY0" fmla="*/ 165330 h 186802"/>
                <a:gd name="connsiteX1" fmla="*/ 48461 w 105127"/>
                <a:gd name="connsiteY1" fmla="*/ 136440 h 186802"/>
                <a:gd name="connsiteX2" fmla="*/ 105372 w 105127"/>
                <a:gd name="connsiteY2" fmla="*/ 54538 h 186802"/>
                <a:gd name="connsiteX3" fmla="*/ 49514 w 105127"/>
                <a:gd name="connsiteY3" fmla="*/ 124 h 186802"/>
                <a:gd name="connsiteX4" fmla="*/ 244 w 105127"/>
                <a:gd name="connsiteY4" fmla="*/ 50892 h 186802"/>
                <a:gd name="connsiteX5" fmla="*/ 14209 w 105127"/>
                <a:gd name="connsiteY5" fmla="*/ 66599 h 186802"/>
                <a:gd name="connsiteX6" fmla="*/ 27909 w 105127"/>
                <a:gd name="connsiteY6" fmla="*/ 51733 h 186802"/>
                <a:gd name="connsiteX7" fmla="*/ 13945 w 105127"/>
                <a:gd name="connsiteY7" fmla="*/ 37148 h 186802"/>
                <a:gd name="connsiteX8" fmla="*/ 10520 w 105127"/>
                <a:gd name="connsiteY8" fmla="*/ 37429 h 186802"/>
                <a:gd name="connsiteX9" fmla="*/ 46089 w 105127"/>
                <a:gd name="connsiteY9" fmla="*/ 8819 h 186802"/>
                <a:gd name="connsiteX10" fmla="*/ 81395 w 105127"/>
                <a:gd name="connsiteY10" fmla="*/ 54538 h 186802"/>
                <a:gd name="connsiteX11" fmla="*/ 53730 w 105127"/>
                <a:gd name="connsiteY11" fmla="*/ 116525 h 186802"/>
                <a:gd name="connsiteX12" fmla="*/ 3143 w 105127"/>
                <a:gd name="connsiteY12" fmla="*/ 176549 h 186802"/>
                <a:gd name="connsiteX13" fmla="*/ 244 w 105127"/>
                <a:gd name="connsiteY13" fmla="*/ 186927 h 186802"/>
                <a:gd name="connsiteX14" fmla="*/ 97994 w 105127"/>
                <a:gd name="connsiteY14" fmla="*/ 186927 h 186802"/>
                <a:gd name="connsiteX15" fmla="*/ 105372 w 105127"/>
                <a:gd name="connsiteY15" fmla="*/ 138123 h 186802"/>
                <a:gd name="connsiteX16" fmla="*/ 98785 w 105127"/>
                <a:gd name="connsiteY16" fmla="*/ 138123 h 186802"/>
                <a:gd name="connsiteX17" fmla="*/ 92988 w 105127"/>
                <a:gd name="connsiteY17" fmla="*/ 163086 h 186802"/>
                <a:gd name="connsiteX18" fmla="*/ 67958 w 105127"/>
                <a:gd name="connsiteY18" fmla="*/ 165330 h 186802"/>
                <a:gd name="connsiteX19" fmla="*/ 20532 w 105127"/>
                <a:gd name="connsiteY19" fmla="*/ 165330 h 186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5127" h="186802">
                  <a:moveTo>
                    <a:pt x="20532" y="165330"/>
                  </a:moveTo>
                  <a:lnTo>
                    <a:pt x="48461" y="136440"/>
                  </a:lnTo>
                  <a:cubicBezTo>
                    <a:pt x="89563" y="97733"/>
                    <a:pt x="105372" y="82587"/>
                    <a:pt x="105372" y="54538"/>
                  </a:cubicBezTo>
                  <a:cubicBezTo>
                    <a:pt x="105372" y="22563"/>
                    <a:pt x="81659" y="124"/>
                    <a:pt x="49514" y="124"/>
                  </a:cubicBezTo>
                  <a:cubicBezTo>
                    <a:pt x="19742" y="124"/>
                    <a:pt x="244" y="25929"/>
                    <a:pt x="244" y="50892"/>
                  </a:cubicBezTo>
                  <a:cubicBezTo>
                    <a:pt x="244" y="66599"/>
                    <a:pt x="13418" y="66599"/>
                    <a:pt x="14209" y="66599"/>
                  </a:cubicBezTo>
                  <a:cubicBezTo>
                    <a:pt x="18688" y="66599"/>
                    <a:pt x="27909" y="63233"/>
                    <a:pt x="27909" y="51733"/>
                  </a:cubicBezTo>
                  <a:cubicBezTo>
                    <a:pt x="27909" y="44441"/>
                    <a:pt x="23167" y="37148"/>
                    <a:pt x="13945" y="37148"/>
                  </a:cubicBezTo>
                  <a:cubicBezTo>
                    <a:pt x="11837" y="37148"/>
                    <a:pt x="11310" y="37148"/>
                    <a:pt x="10520" y="37429"/>
                  </a:cubicBezTo>
                  <a:cubicBezTo>
                    <a:pt x="16580" y="19197"/>
                    <a:pt x="30808" y="8819"/>
                    <a:pt x="46089" y="8819"/>
                  </a:cubicBezTo>
                  <a:cubicBezTo>
                    <a:pt x="70066" y="8819"/>
                    <a:pt x="81395" y="31538"/>
                    <a:pt x="81395" y="54538"/>
                  </a:cubicBezTo>
                  <a:cubicBezTo>
                    <a:pt x="81395" y="76977"/>
                    <a:pt x="68221" y="99135"/>
                    <a:pt x="53730" y="116525"/>
                  </a:cubicBezTo>
                  <a:lnTo>
                    <a:pt x="3143" y="176549"/>
                  </a:lnTo>
                  <a:cubicBezTo>
                    <a:pt x="244" y="179634"/>
                    <a:pt x="244" y="180195"/>
                    <a:pt x="244" y="186927"/>
                  </a:cubicBezTo>
                  <a:lnTo>
                    <a:pt x="97994" y="186927"/>
                  </a:lnTo>
                  <a:lnTo>
                    <a:pt x="105372" y="138123"/>
                  </a:lnTo>
                  <a:lnTo>
                    <a:pt x="98785" y="138123"/>
                  </a:lnTo>
                  <a:cubicBezTo>
                    <a:pt x="97467" y="146537"/>
                    <a:pt x="95623" y="158879"/>
                    <a:pt x="92988" y="163086"/>
                  </a:cubicBezTo>
                  <a:cubicBezTo>
                    <a:pt x="91144" y="165330"/>
                    <a:pt x="73754" y="165330"/>
                    <a:pt x="67958" y="165330"/>
                  </a:cubicBezTo>
                  <a:lnTo>
                    <a:pt x="20532" y="165330"/>
                  </a:lnTo>
                  <a:close/>
                </a:path>
              </a:pathLst>
            </a:custGeom>
            <a:solidFill>
              <a:srgbClr val="000000"/>
            </a:solidFill>
            <a:ln w="2624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3F24AD82-5F89-D355-E060-ECB2013D39A7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>
              <a:off x="9322216" y="5043649"/>
              <a:ext cx="350687" cy="392678"/>
            </a:xfrm>
            <a:custGeom>
              <a:avLst/>
              <a:gdLst>
                <a:gd name="connsiteX0" fmla="*/ 319065 w 350687"/>
                <a:gd name="connsiteY0" fmla="*/ 392787 h 392678"/>
                <a:gd name="connsiteX1" fmla="*/ 350945 w 350687"/>
                <a:gd name="connsiteY1" fmla="*/ 303032 h 392678"/>
                <a:gd name="connsiteX2" fmla="*/ 344358 w 350687"/>
                <a:gd name="connsiteY2" fmla="*/ 303032 h 392678"/>
                <a:gd name="connsiteX3" fmla="*/ 275854 w 350687"/>
                <a:gd name="connsiteY3" fmla="*/ 359690 h 392678"/>
                <a:gd name="connsiteX4" fmla="*/ 193913 w 350687"/>
                <a:gd name="connsiteY4" fmla="*/ 368385 h 392678"/>
                <a:gd name="connsiteX5" fmla="*/ 35037 w 350687"/>
                <a:gd name="connsiteY5" fmla="*/ 368385 h 392678"/>
                <a:gd name="connsiteX6" fmla="*/ 169146 w 350687"/>
                <a:gd name="connsiteY6" fmla="*/ 200935 h 392678"/>
                <a:gd name="connsiteX7" fmla="*/ 171518 w 350687"/>
                <a:gd name="connsiteY7" fmla="*/ 196447 h 392678"/>
                <a:gd name="connsiteX8" fmla="*/ 169673 w 350687"/>
                <a:gd name="connsiteY8" fmla="*/ 192240 h 392678"/>
                <a:gd name="connsiteX9" fmla="*/ 46893 w 350687"/>
                <a:gd name="connsiteY9" fmla="*/ 13571 h 392678"/>
                <a:gd name="connsiteX10" fmla="*/ 191278 w 350687"/>
                <a:gd name="connsiteY10" fmla="*/ 13571 h 392678"/>
                <a:gd name="connsiteX11" fmla="*/ 252932 w 350687"/>
                <a:gd name="connsiteY11" fmla="*/ 18059 h 392678"/>
                <a:gd name="connsiteX12" fmla="*/ 310897 w 350687"/>
                <a:gd name="connsiteY12" fmla="*/ 39095 h 392678"/>
                <a:gd name="connsiteX13" fmla="*/ 344358 w 350687"/>
                <a:gd name="connsiteY13" fmla="*/ 78924 h 392678"/>
                <a:gd name="connsiteX14" fmla="*/ 350945 w 350687"/>
                <a:gd name="connsiteY14" fmla="*/ 78924 h 392678"/>
                <a:gd name="connsiteX15" fmla="*/ 319065 w 350687"/>
                <a:gd name="connsiteY15" fmla="*/ 108 h 392678"/>
                <a:gd name="connsiteX16" fmla="*/ 7635 w 350687"/>
                <a:gd name="connsiteY16" fmla="*/ 108 h 392678"/>
                <a:gd name="connsiteX17" fmla="*/ 521 w 350687"/>
                <a:gd name="connsiteY17" fmla="*/ 2071 h 392678"/>
                <a:gd name="connsiteX18" fmla="*/ 258 w 350687"/>
                <a:gd name="connsiteY18" fmla="*/ 11327 h 392678"/>
                <a:gd name="connsiteX19" fmla="*/ 139637 w 350687"/>
                <a:gd name="connsiteY19" fmla="*/ 214398 h 392678"/>
                <a:gd name="connsiteX20" fmla="*/ 3156 w 350687"/>
                <a:gd name="connsiteY20" fmla="*/ 384653 h 392678"/>
                <a:gd name="connsiteX21" fmla="*/ 521 w 350687"/>
                <a:gd name="connsiteY21" fmla="*/ 389701 h 392678"/>
                <a:gd name="connsiteX22" fmla="*/ 7635 w 350687"/>
                <a:gd name="connsiteY22" fmla="*/ 392787 h 392678"/>
                <a:gd name="connsiteX23" fmla="*/ 319065 w 350687"/>
                <a:gd name="connsiteY23" fmla="*/ 392787 h 39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50687" h="392678">
                  <a:moveTo>
                    <a:pt x="319065" y="392787"/>
                  </a:moveTo>
                  <a:lnTo>
                    <a:pt x="350945" y="303032"/>
                  </a:lnTo>
                  <a:lnTo>
                    <a:pt x="344358" y="303032"/>
                  </a:lnTo>
                  <a:cubicBezTo>
                    <a:pt x="334083" y="332202"/>
                    <a:pt x="306154" y="351275"/>
                    <a:pt x="275854" y="359690"/>
                  </a:cubicBezTo>
                  <a:cubicBezTo>
                    <a:pt x="270321" y="361092"/>
                    <a:pt x="244501" y="368385"/>
                    <a:pt x="193913" y="368385"/>
                  </a:cubicBezTo>
                  <a:lnTo>
                    <a:pt x="35037" y="368385"/>
                  </a:lnTo>
                  <a:lnTo>
                    <a:pt x="169146" y="200935"/>
                  </a:lnTo>
                  <a:cubicBezTo>
                    <a:pt x="170991" y="198691"/>
                    <a:pt x="171518" y="197850"/>
                    <a:pt x="171518" y="196447"/>
                  </a:cubicBezTo>
                  <a:cubicBezTo>
                    <a:pt x="171518" y="195886"/>
                    <a:pt x="171518" y="195045"/>
                    <a:pt x="169673" y="192240"/>
                  </a:cubicBezTo>
                  <a:lnTo>
                    <a:pt x="46893" y="13571"/>
                  </a:lnTo>
                  <a:lnTo>
                    <a:pt x="191278" y="13571"/>
                  </a:lnTo>
                  <a:cubicBezTo>
                    <a:pt x="226584" y="13571"/>
                    <a:pt x="250561" y="17498"/>
                    <a:pt x="252932" y="18059"/>
                  </a:cubicBezTo>
                  <a:cubicBezTo>
                    <a:pt x="267160" y="20303"/>
                    <a:pt x="290082" y="25071"/>
                    <a:pt x="310897" y="39095"/>
                  </a:cubicBezTo>
                  <a:cubicBezTo>
                    <a:pt x="317484" y="43583"/>
                    <a:pt x="335400" y="56205"/>
                    <a:pt x="344358" y="78924"/>
                  </a:cubicBezTo>
                  <a:lnTo>
                    <a:pt x="350945" y="78924"/>
                  </a:lnTo>
                  <a:lnTo>
                    <a:pt x="319065" y="108"/>
                  </a:lnTo>
                  <a:lnTo>
                    <a:pt x="7635" y="108"/>
                  </a:lnTo>
                  <a:cubicBezTo>
                    <a:pt x="1575" y="108"/>
                    <a:pt x="1312" y="388"/>
                    <a:pt x="521" y="2071"/>
                  </a:cubicBezTo>
                  <a:cubicBezTo>
                    <a:pt x="258" y="2913"/>
                    <a:pt x="258" y="8242"/>
                    <a:pt x="258" y="11327"/>
                  </a:cubicBezTo>
                  <a:lnTo>
                    <a:pt x="139637" y="214398"/>
                  </a:lnTo>
                  <a:lnTo>
                    <a:pt x="3156" y="384653"/>
                  </a:lnTo>
                  <a:cubicBezTo>
                    <a:pt x="521" y="388018"/>
                    <a:pt x="521" y="389421"/>
                    <a:pt x="521" y="389701"/>
                  </a:cubicBezTo>
                  <a:cubicBezTo>
                    <a:pt x="521" y="392787"/>
                    <a:pt x="2892" y="392787"/>
                    <a:pt x="7635" y="392787"/>
                  </a:cubicBezTo>
                  <a:lnTo>
                    <a:pt x="319065" y="392787"/>
                  </a:lnTo>
                  <a:close/>
                </a:path>
              </a:pathLst>
            </a:custGeom>
            <a:solidFill>
              <a:srgbClr val="000000"/>
            </a:solidFill>
            <a:ln w="2624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3C273D0D-F626-D3C4-2FC1-D36607552523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>
            <a:xfrm>
              <a:off x="9224812" y="5511127"/>
              <a:ext cx="45370" cy="196143"/>
            </a:xfrm>
            <a:custGeom>
              <a:avLst/>
              <a:gdLst>
                <a:gd name="connsiteX0" fmla="*/ 44518 w 45370"/>
                <a:gd name="connsiteY0" fmla="*/ 8769 h 196143"/>
                <a:gd name="connsiteX1" fmla="*/ 45624 w 45370"/>
                <a:gd name="connsiteY1" fmla="*/ 5038 h 196143"/>
                <a:gd name="connsiteX2" fmla="*/ 41198 w 45370"/>
                <a:gd name="connsiteY2" fmla="*/ 130 h 196143"/>
                <a:gd name="connsiteX3" fmla="*/ 36218 w 45370"/>
                <a:gd name="connsiteY3" fmla="*/ 5038 h 196143"/>
                <a:gd name="connsiteX4" fmla="*/ 1360 w 45370"/>
                <a:gd name="connsiteY4" fmla="*/ 94373 h 196143"/>
                <a:gd name="connsiteX5" fmla="*/ 254 w 45370"/>
                <a:gd name="connsiteY5" fmla="*/ 98103 h 196143"/>
                <a:gd name="connsiteX6" fmla="*/ 1360 w 45370"/>
                <a:gd name="connsiteY6" fmla="*/ 102030 h 196143"/>
                <a:gd name="connsiteX7" fmla="*/ 36034 w 45370"/>
                <a:gd name="connsiteY7" fmla="*/ 191168 h 196143"/>
                <a:gd name="connsiteX8" fmla="*/ 41198 w 45370"/>
                <a:gd name="connsiteY8" fmla="*/ 196273 h 196143"/>
                <a:gd name="connsiteX9" fmla="*/ 45624 w 45370"/>
                <a:gd name="connsiteY9" fmla="*/ 191364 h 196143"/>
                <a:gd name="connsiteX10" fmla="*/ 44518 w 45370"/>
                <a:gd name="connsiteY10" fmla="*/ 187634 h 196143"/>
                <a:gd name="connsiteX11" fmla="*/ 9660 w 45370"/>
                <a:gd name="connsiteY11" fmla="*/ 98299 h 196143"/>
                <a:gd name="connsiteX12" fmla="*/ 44518 w 45370"/>
                <a:gd name="connsiteY12" fmla="*/ 8769 h 19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370" h="196143">
                  <a:moveTo>
                    <a:pt x="44518" y="8769"/>
                  </a:moveTo>
                  <a:cubicBezTo>
                    <a:pt x="45624" y="6020"/>
                    <a:pt x="45624" y="5627"/>
                    <a:pt x="45624" y="5038"/>
                  </a:cubicBezTo>
                  <a:cubicBezTo>
                    <a:pt x="45624" y="1897"/>
                    <a:pt x="43227" y="130"/>
                    <a:pt x="41198" y="130"/>
                  </a:cubicBezTo>
                  <a:cubicBezTo>
                    <a:pt x="38063" y="130"/>
                    <a:pt x="37325" y="2289"/>
                    <a:pt x="36218" y="5038"/>
                  </a:cubicBezTo>
                  <a:lnTo>
                    <a:pt x="1360" y="94373"/>
                  </a:lnTo>
                  <a:cubicBezTo>
                    <a:pt x="254" y="97121"/>
                    <a:pt x="254" y="97514"/>
                    <a:pt x="254" y="98103"/>
                  </a:cubicBezTo>
                  <a:cubicBezTo>
                    <a:pt x="254" y="99085"/>
                    <a:pt x="254" y="99281"/>
                    <a:pt x="1360" y="102030"/>
                  </a:cubicBezTo>
                  <a:lnTo>
                    <a:pt x="36034" y="191168"/>
                  </a:lnTo>
                  <a:cubicBezTo>
                    <a:pt x="37140" y="194113"/>
                    <a:pt x="38247" y="196273"/>
                    <a:pt x="41198" y="196273"/>
                  </a:cubicBezTo>
                  <a:cubicBezTo>
                    <a:pt x="43227" y="196273"/>
                    <a:pt x="45624" y="194506"/>
                    <a:pt x="45624" y="191364"/>
                  </a:cubicBezTo>
                  <a:cubicBezTo>
                    <a:pt x="45624" y="190775"/>
                    <a:pt x="45624" y="190383"/>
                    <a:pt x="44518" y="187634"/>
                  </a:cubicBezTo>
                  <a:lnTo>
                    <a:pt x="9660" y="98299"/>
                  </a:lnTo>
                  <a:lnTo>
                    <a:pt x="44518" y="8769"/>
                  </a:lnTo>
                  <a:close/>
                </a:path>
              </a:pathLst>
            </a:custGeom>
            <a:solidFill>
              <a:srgbClr val="000000"/>
            </a:solidFill>
            <a:ln w="2624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61" name="Freihandform: Form 60">
              <a:extLst>
                <a:ext uri="{FF2B5EF4-FFF2-40B4-BE49-F238E27FC236}">
                  <a16:creationId xmlns:a16="http://schemas.microsoft.com/office/drawing/2014/main" id="{A1861F75-D561-CA21-7EC5-31F85D42A53E}"/>
                </a:ext>
              </a:extLst>
            </p:cNvPr>
            <p:cNvSpPr/>
            <p:nvPr>
              <p:custDataLst>
                <p:tags r:id="rId55"/>
              </p:custDataLst>
            </p:nvPr>
          </p:nvSpPr>
          <p:spPr>
            <a:xfrm>
              <a:off x="9293293" y="5528208"/>
              <a:ext cx="55883" cy="132136"/>
            </a:xfrm>
            <a:custGeom>
              <a:avLst/>
              <a:gdLst>
                <a:gd name="connsiteX0" fmla="*/ 51345 w 55883"/>
                <a:gd name="connsiteY0" fmla="*/ 7591 h 132136"/>
                <a:gd name="connsiteX1" fmla="*/ 43968 w 55883"/>
                <a:gd name="connsiteY1" fmla="*/ 130 h 132136"/>
                <a:gd name="connsiteX2" fmla="*/ 33639 w 55883"/>
                <a:gd name="connsiteY2" fmla="*/ 10928 h 132136"/>
                <a:gd name="connsiteX3" fmla="*/ 41017 w 55883"/>
                <a:gd name="connsiteY3" fmla="*/ 18389 h 132136"/>
                <a:gd name="connsiteX4" fmla="*/ 51345 w 55883"/>
                <a:gd name="connsiteY4" fmla="*/ 7591 h 132136"/>
                <a:gd name="connsiteX5" fmla="*/ 13721 w 55883"/>
                <a:gd name="connsiteY5" fmla="*/ 107331 h 132136"/>
                <a:gd name="connsiteX6" fmla="*/ 12061 w 55883"/>
                <a:gd name="connsiteY6" fmla="*/ 115577 h 132136"/>
                <a:gd name="connsiteX7" fmla="*/ 29582 w 55883"/>
                <a:gd name="connsiteY7" fmla="*/ 132266 h 132136"/>
                <a:gd name="connsiteX8" fmla="*/ 56140 w 55883"/>
                <a:gd name="connsiteY8" fmla="*/ 102226 h 132136"/>
                <a:gd name="connsiteX9" fmla="*/ 53189 w 55883"/>
                <a:gd name="connsiteY9" fmla="*/ 99674 h 132136"/>
                <a:gd name="connsiteX10" fmla="*/ 49685 w 55883"/>
                <a:gd name="connsiteY10" fmla="*/ 103012 h 132136"/>
                <a:gd name="connsiteX11" fmla="*/ 30135 w 55883"/>
                <a:gd name="connsiteY11" fmla="*/ 126769 h 132136"/>
                <a:gd name="connsiteX12" fmla="*/ 25524 w 55883"/>
                <a:gd name="connsiteY12" fmla="*/ 119897 h 132136"/>
                <a:gd name="connsiteX13" fmla="*/ 28475 w 55883"/>
                <a:gd name="connsiteY13" fmla="*/ 107331 h 132136"/>
                <a:gd name="connsiteX14" fmla="*/ 34377 w 55883"/>
                <a:gd name="connsiteY14" fmla="*/ 91624 h 132136"/>
                <a:gd name="connsiteX15" fmla="*/ 43414 w 55883"/>
                <a:gd name="connsiteY15" fmla="*/ 66689 h 132136"/>
                <a:gd name="connsiteX16" fmla="*/ 44521 w 55883"/>
                <a:gd name="connsiteY16" fmla="*/ 60406 h 132136"/>
                <a:gd name="connsiteX17" fmla="*/ 27000 w 55883"/>
                <a:gd name="connsiteY17" fmla="*/ 43717 h 132136"/>
                <a:gd name="connsiteX18" fmla="*/ 257 w 55883"/>
                <a:gd name="connsiteY18" fmla="*/ 73757 h 132136"/>
                <a:gd name="connsiteX19" fmla="*/ 3392 w 55883"/>
                <a:gd name="connsiteY19" fmla="*/ 76309 h 132136"/>
                <a:gd name="connsiteX20" fmla="*/ 6712 w 55883"/>
                <a:gd name="connsiteY20" fmla="*/ 73168 h 132136"/>
                <a:gd name="connsiteX21" fmla="*/ 26446 w 55883"/>
                <a:gd name="connsiteY21" fmla="*/ 49215 h 132136"/>
                <a:gd name="connsiteX22" fmla="*/ 31057 w 55883"/>
                <a:gd name="connsiteY22" fmla="*/ 56086 h 132136"/>
                <a:gd name="connsiteX23" fmla="*/ 25340 w 55883"/>
                <a:gd name="connsiteY23" fmla="*/ 75720 h 132136"/>
                <a:gd name="connsiteX24" fmla="*/ 13721 w 55883"/>
                <a:gd name="connsiteY24" fmla="*/ 107331 h 132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5883" h="132136">
                  <a:moveTo>
                    <a:pt x="51345" y="7591"/>
                  </a:moveTo>
                  <a:cubicBezTo>
                    <a:pt x="51345" y="4449"/>
                    <a:pt x="49132" y="130"/>
                    <a:pt x="43968" y="130"/>
                  </a:cubicBezTo>
                  <a:cubicBezTo>
                    <a:pt x="38988" y="130"/>
                    <a:pt x="33639" y="5235"/>
                    <a:pt x="33639" y="10928"/>
                  </a:cubicBezTo>
                  <a:cubicBezTo>
                    <a:pt x="33639" y="14266"/>
                    <a:pt x="36037" y="18389"/>
                    <a:pt x="41017" y="18389"/>
                  </a:cubicBezTo>
                  <a:cubicBezTo>
                    <a:pt x="46365" y="18389"/>
                    <a:pt x="51345" y="12892"/>
                    <a:pt x="51345" y="7591"/>
                  </a:cubicBezTo>
                  <a:close/>
                  <a:moveTo>
                    <a:pt x="13721" y="107331"/>
                  </a:moveTo>
                  <a:cubicBezTo>
                    <a:pt x="12983" y="109883"/>
                    <a:pt x="12061" y="112240"/>
                    <a:pt x="12061" y="115577"/>
                  </a:cubicBezTo>
                  <a:cubicBezTo>
                    <a:pt x="12061" y="124805"/>
                    <a:pt x="19438" y="132266"/>
                    <a:pt x="29582" y="132266"/>
                  </a:cubicBezTo>
                  <a:cubicBezTo>
                    <a:pt x="48025" y="132266"/>
                    <a:pt x="56140" y="105171"/>
                    <a:pt x="56140" y="102226"/>
                  </a:cubicBezTo>
                  <a:cubicBezTo>
                    <a:pt x="56140" y="99674"/>
                    <a:pt x="53743" y="99674"/>
                    <a:pt x="53189" y="99674"/>
                  </a:cubicBezTo>
                  <a:cubicBezTo>
                    <a:pt x="50607" y="99674"/>
                    <a:pt x="50423" y="100852"/>
                    <a:pt x="49685" y="103012"/>
                  </a:cubicBezTo>
                  <a:cubicBezTo>
                    <a:pt x="45443" y="118719"/>
                    <a:pt x="37328" y="126769"/>
                    <a:pt x="30135" y="126769"/>
                  </a:cubicBezTo>
                  <a:cubicBezTo>
                    <a:pt x="26446" y="126769"/>
                    <a:pt x="25524" y="124216"/>
                    <a:pt x="25524" y="119897"/>
                  </a:cubicBezTo>
                  <a:cubicBezTo>
                    <a:pt x="25524" y="115381"/>
                    <a:pt x="26815" y="111650"/>
                    <a:pt x="28475" y="107331"/>
                  </a:cubicBezTo>
                  <a:cubicBezTo>
                    <a:pt x="30320" y="102030"/>
                    <a:pt x="32348" y="96729"/>
                    <a:pt x="34377" y="91624"/>
                  </a:cubicBezTo>
                  <a:cubicBezTo>
                    <a:pt x="36037" y="86912"/>
                    <a:pt x="42677" y="69045"/>
                    <a:pt x="43414" y="66689"/>
                  </a:cubicBezTo>
                  <a:cubicBezTo>
                    <a:pt x="43968" y="64725"/>
                    <a:pt x="44521" y="62369"/>
                    <a:pt x="44521" y="60406"/>
                  </a:cubicBezTo>
                  <a:cubicBezTo>
                    <a:pt x="44521" y="51178"/>
                    <a:pt x="37144" y="43717"/>
                    <a:pt x="27000" y="43717"/>
                  </a:cubicBezTo>
                  <a:cubicBezTo>
                    <a:pt x="8741" y="43717"/>
                    <a:pt x="257" y="70419"/>
                    <a:pt x="257" y="73757"/>
                  </a:cubicBezTo>
                  <a:cubicBezTo>
                    <a:pt x="257" y="76309"/>
                    <a:pt x="2839" y="76309"/>
                    <a:pt x="3392" y="76309"/>
                  </a:cubicBezTo>
                  <a:cubicBezTo>
                    <a:pt x="5974" y="76309"/>
                    <a:pt x="6159" y="75328"/>
                    <a:pt x="6712" y="73168"/>
                  </a:cubicBezTo>
                  <a:cubicBezTo>
                    <a:pt x="11507" y="56283"/>
                    <a:pt x="19622" y="49215"/>
                    <a:pt x="26446" y="49215"/>
                  </a:cubicBezTo>
                  <a:cubicBezTo>
                    <a:pt x="29397" y="49215"/>
                    <a:pt x="31057" y="50785"/>
                    <a:pt x="31057" y="56086"/>
                  </a:cubicBezTo>
                  <a:cubicBezTo>
                    <a:pt x="31057" y="60602"/>
                    <a:pt x="29951" y="63547"/>
                    <a:pt x="25340" y="75720"/>
                  </a:cubicBezTo>
                  <a:lnTo>
                    <a:pt x="13721" y="107331"/>
                  </a:lnTo>
                  <a:close/>
                </a:path>
              </a:pathLst>
            </a:custGeom>
            <a:solidFill>
              <a:srgbClr val="000000"/>
            </a:solidFill>
            <a:ln w="2624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62" name="Freihandform: Form 61">
              <a:extLst>
                <a:ext uri="{FF2B5EF4-FFF2-40B4-BE49-F238E27FC236}">
                  <a16:creationId xmlns:a16="http://schemas.microsoft.com/office/drawing/2014/main" id="{CDEA7130-10FA-B796-0FB7-C6E3965DE384}"/>
                </a:ext>
              </a:extLst>
            </p:cNvPr>
            <p:cNvSpPr/>
            <p:nvPr>
              <p:custDataLst>
                <p:tags r:id="rId56"/>
              </p:custDataLst>
            </p:nvPr>
          </p:nvSpPr>
          <p:spPr>
            <a:xfrm>
              <a:off x="9379827" y="5635802"/>
              <a:ext cx="23423" cy="60472"/>
            </a:xfrm>
            <a:custGeom>
              <a:avLst/>
              <a:gdLst>
                <a:gd name="connsiteX0" fmla="*/ 18519 w 23423"/>
                <a:gd name="connsiteY0" fmla="*/ 19567 h 60472"/>
                <a:gd name="connsiteX1" fmla="*/ 4133 w 23423"/>
                <a:gd name="connsiteY1" fmla="*/ 55497 h 60472"/>
                <a:gd name="connsiteX2" fmla="*/ 2842 w 23423"/>
                <a:gd name="connsiteY2" fmla="*/ 57854 h 60472"/>
                <a:gd name="connsiteX3" fmla="*/ 5424 w 23423"/>
                <a:gd name="connsiteY3" fmla="*/ 60602 h 60472"/>
                <a:gd name="connsiteX4" fmla="*/ 23683 w 23423"/>
                <a:gd name="connsiteY4" fmla="*/ 21531 h 60472"/>
                <a:gd name="connsiteX5" fmla="*/ 10772 w 23423"/>
                <a:gd name="connsiteY5" fmla="*/ 130 h 60472"/>
                <a:gd name="connsiteX6" fmla="*/ 260 w 23423"/>
                <a:gd name="connsiteY6" fmla="*/ 11321 h 60472"/>
                <a:gd name="connsiteX7" fmla="*/ 10957 w 23423"/>
                <a:gd name="connsiteY7" fmla="*/ 22709 h 60472"/>
                <a:gd name="connsiteX8" fmla="*/ 18519 w 23423"/>
                <a:gd name="connsiteY8" fmla="*/ 19567 h 60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23" h="60472">
                  <a:moveTo>
                    <a:pt x="18519" y="19567"/>
                  </a:moveTo>
                  <a:cubicBezTo>
                    <a:pt x="18519" y="30366"/>
                    <a:pt x="16674" y="42932"/>
                    <a:pt x="4133" y="55497"/>
                  </a:cubicBezTo>
                  <a:cubicBezTo>
                    <a:pt x="3395" y="56283"/>
                    <a:pt x="2842" y="56872"/>
                    <a:pt x="2842" y="57854"/>
                  </a:cubicBezTo>
                  <a:cubicBezTo>
                    <a:pt x="2842" y="59228"/>
                    <a:pt x="4317" y="60602"/>
                    <a:pt x="5424" y="60602"/>
                  </a:cubicBezTo>
                  <a:cubicBezTo>
                    <a:pt x="8006" y="60602"/>
                    <a:pt x="23683" y="44895"/>
                    <a:pt x="23683" y="21531"/>
                  </a:cubicBezTo>
                  <a:cubicBezTo>
                    <a:pt x="23683" y="9358"/>
                    <a:pt x="19256" y="130"/>
                    <a:pt x="10772" y="130"/>
                  </a:cubicBezTo>
                  <a:cubicBezTo>
                    <a:pt x="4686" y="130"/>
                    <a:pt x="260" y="5235"/>
                    <a:pt x="260" y="11321"/>
                  </a:cubicBezTo>
                  <a:cubicBezTo>
                    <a:pt x="260" y="17604"/>
                    <a:pt x="4502" y="22709"/>
                    <a:pt x="10957" y="22709"/>
                  </a:cubicBezTo>
                  <a:cubicBezTo>
                    <a:pt x="15383" y="22709"/>
                    <a:pt x="18334" y="19567"/>
                    <a:pt x="18519" y="19567"/>
                  </a:cubicBezTo>
                  <a:close/>
                </a:path>
              </a:pathLst>
            </a:custGeom>
            <a:solidFill>
              <a:srgbClr val="000000"/>
            </a:solidFill>
            <a:ln w="2624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63" name="Freihandform: Form 62">
              <a:extLst>
                <a:ext uri="{FF2B5EF4-FFF2-40B4-BE49-F238E27FC236}">
                  <a16:creationId xmlns:a16="http://schemas.microsoft.com/office/drawing/2014/main" id="{1684D1F2-95A6-6CF8-C543-13B0B8A824EF}"/>
                </a:ext>
              </a:extLst>
            </p:cNvPr>
            <p:cNvSpPr/>
            <p:nvPr>
              <p:custDataLst>
                <p:tags r:id="rId57"/>
              </p:custDataLst>
            </p:nvPr>
          </p:nvSpPr>
          <p:spPr>
            <a:xfrm>
              <a:off x="9421747" y="5528208"/>
              <a:ext cx="80966" cy="170226"/>
            </a:xfrm>
            <a:custGeom>
              <a:avLst/>
              <a:gdLst>
                <a:gd name="connsiteX0" fmla="*/ 81228 w 80966"/>
                <a:gd name="connsiteY0" fmla="*/ 7591 h 170226"/>
                <a:gd name="connsiteX1" fmla="*/ 73851 w 80966"/>
                <a:gd name="connsiteY1" fmla="*/ 130 h 170226"/>
                <a:gd name="connsiteX2" fmla="*/ 63523 w 80966"/>
                <a:gd name="connsiteY2" fmla="*/ 10928 h 170226"/>
                <a:gd name="connsiteX3" fmla="*/ 70900 w 80966"/>
                <a:gd name="connsiteY3" fmla="*/ 18389 h 170226"/>
                <a:gd name="connsiteX4" fmla="*/ 81228 w 80966"/>
                <a:gd name="connsiteY4" fmla="*/ 7591 h 170226"/>
                <a:gd name="connsiteX5" fmla="*/ 42129 w 80966"/>
                <a:gd name="connsiteY5" fmla="*/ 139923 h 170226"/>
                <a:gd name="connsiteX6" fmla="*/ 18337 w 80966"/>
                <a:gd name="connsiteY6" fmla="*/ 164858 h 170226"/>
                <a:gd name="connsiteX7" fmla="*/ 11697 w 80966"/>
                <a:gd name="connsiteY7" fmla="*/ 163680 h 170226"/>
                <a:gd name="connsiteX8" fmla="*/ 17968 w 80966"/>
                <a:gd name="connsiteY8" fmla="*/ 153667 h 170226"/>
                <a:gd name="connsiteX9" fmla="*/ 10775 w 80966"/>
                <a:gd name="connsiteY9" fmla="*/ 146403 h 170226"/>
                <a:gd name="connsiteX10" fmla="*/ 262 w 80966"/>
                <a:gd name="connsiteY10" fmla="*/ 157987 h 170226"/>
                <a:gd name="connsiteX11" fmla="*/ 18521 w 80966"/>
                <a:gd name="connsiteY11" fmla="*/ 170356 h 170226"/>
                <a:gd name="connsiteX12" fmla="*/ 56883 w 80966"/>
                <a:gd name="connsiteY12" fmla="*/ 139334 h 170226"/>
                <a:gd name="connsiteX13" fmla="*/ 73482 w 80966"/>
                <a:gd name="connsiteY13" fmla="*/ 69045 h 170226"/>
                <a:gd name="connsiteX14" fmla="*/ 74404 w 80966"/>
                <a:gd name="connsiteY14" fmla="*/ 62173 h 170226"/>
                <a:gd name="connsiteX15" fmla="*/ 54670 w 80966"/>
                <a:gd name="connsiteY15" fmla="*/ 43717 h 170226"/>
                <a:gd name="connsiteX16" fmla="*/ 22394 w 80966"/>
                <a:gd name="connsiteY16" fmla="*/ 73757 h 170226"/>
                <a:gd name="connsiteX17" fmla="*/ 25529 w 80966"/>
                <a:gd name="connsiteY17" fmla="*/ 76309 h 170226"/>
                <a:gd name="connsiteX18" fmla="*/ 29218 w 80966"/>
                <a:gd name="connsiteY18" fmla="*/ 72775 h 170226"/>
                <a:gd name="connsiteX19" fmla="*/ 54117 w 80966"/>
                <a:gd name="connsiteY19" fmla="*/ 49215 h 170226"/>
                <a:gd name="connsiteX20" fmla="*/ 60387 w 80966"/>
                <a:gd name="connsiteY20" fmla="*/ 58835 h 170226"/>
                <a:gd name="connsiteX21" fmla="*/ 59834 w 80966"/>
                <a:gd name="connsiteY21" fmla="*/ 64725 h 170226"/>
                <a:gd name="connsiteX22" fmla="*/ 42129 w 80966"/>
                <a:gd name="connsiteY22" fmla="*/ 139923 h 170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966" h="170226">
                  <a:moveTo>
                    <a:pt x="81228" y="7591"/>
                  </a:moveTo>
                  <a:cubicBezTo>
                    <a:pt x="81228" y="4253"/>
                    <a:pt x="78831" y="130"/>
                    <a:pt x="73851" y="130"/>
                  </a:cubicBezTo>
                  <a:cubicBezTo>
                    <a:pt x="68503" y="130"/>
                    <a:pt x="63523" y="5627"/>
                    <a:pt x="63523" y="10928"/>
                  </a:cubicBezTo>
                  <a:cubicBezTo>
                    <a:pt x="63523" y="14070"/>
                    <a:pt x="65736" y="18389"/>
                    <a:pt x="70900" y="18389"/>
                  </a:cubicBezTo>
                  <a:cubicBezTo>
                    <a:pt x="75880" y="18389"/>
                    <a:pt x="81228" y="13284"/>
                    <a:pt x="81228" y="7591"/>
                  </a:cubicBezTo>
                  <a:close/>
                  <a:moveTo>
                    <a:pt x="42129" y="139923"/>
                  </a:moveTo>
                  <a:cubicBezTo>
                    <a:pt x="38993" y="153471"/>
                    <a:pt x="29218" y="164858"/>
                    <a:pt x="18337" y="164858"/>
                  </a:cubicBezTo>
                  <a:cubicBezTo>
                    <a:pt x="15939" y="164858"/>
                    <a:pt x="13726" y="164466"/>
                    <a:pt x="11697" y="163680"/>
                  </a:cubicBezTo>
                  <a:cubicBezTo>
                    <a:pt x="16492" y="161324"/>
                    <a:pt x="17968" y="156612"/>
                    <a:pt x="17968" y="153667"/>
                  </a:cubicBezTo>
                  <a:cubicBezTo>
                    <a:pt x="17968" y="148955"/>
                    <a:pt x="14463" y="146403"/>
                    <a:pt x="10775" y="146403"/>
                  </a:cubicBezTo>
                  <a:cubicBezTo>
                    <a:pt x="5057" y="146403"/>
                    <a:pt x="262" y="151704"/>
                    <a:pt x="262" y="157987"/>
                  </a:cubicBezTo>
                  <a:cubicBezTo>
                    <a:pt x="262" y="165448"/>
                    <a:pt x="7455" y="170356"/>
                    <a:pt x="18521" y="170356"/>
                  </a:cubicBezTo>
                  <a:cubicBezTo>
                    <a:pt x="29587" y="170356"/>
                    <a:pt x="51166" y="163288"/>
                    <a:pt x="56883" y="139334"/>
                  </a:cubicBezTo>
                  <a:lnTo>
                    <a:pt x="73482" y="69045"/>
                  </a:lnTo>
                  <a:cubicBezTo>
                    <a:pt x="74036" y="66885"/>
                    <a:pt x="74404" y="65118"/>
                    <a:pt x="74404" y="62173"/>
                  </a:cubicBezTo>
                  <a:cubicBezTo>
                    <a:pt x="74404" y="51374"/>
                    <a:pt x="65736" y="43717"/>
                    <a:pt x="54670" y="43717"/>
                  </a:cubicBezTo>
                  <a:cubicBezTo>
                    <a:pt x="34198" y="43717"/>
                    <a:pt x="22394" y="71008"/>
                    <a:pt x="22394" y="73757"/>
                  </a:cubicBezTo>
                  <a:cubicBezTo>
                    <a:pt x="22394" y="76309"/>
                    <a:pt x="24976" y="76309"/>
                    <a:pt x="25529" y="76309"/>
                  </a:cubicBezTo>
                  <a:cubicBezTo>
                    <a:pt x="27743" y="76309"/>
                    <a:pt x="27927" y="75720"/>
                    <a:pt x="29218" y="72775"/>
                  </a:cubicBezTo>
                  <a:cubicBezTo>
                    <a:pt x="33829" y="61388"/>
                    <a:pt x="43420" y="49215"/>
                    <a:pt x="54117" y="49215"/>
                  </a:cubicBezTo>
                  <a:cubicBezTo>
                    <a:pt x="58728" y="49215"/>
                    <a:pt x="60387" y="52552"/>
                    <a:pt x="60387" y="58835"/>
                  </a:cubicBezTo>
                  <a:cubicBezTo>
                    <a:pt x="60387" y="60995"/>
                    <a:pt x="60019" y="63744"/>
                    <a:pt x="59834" y="64725"/>
                  </a:cubicBezTo>
                  <a:lnTo>
                    <a:pt x="42129" y="139923"/>
                  </a:lnTo>
                  <a:close/>
                </a:path>
              </a:pathLst>
            </a:custGeom>
            <a:solidFill>
              <a:srgbClr val="000000"/>
            </a:solidFill>
            <a:ln w="2624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64" name="Freihandform: Form 63">
              <a:extLst>
                <a:ext uri="{FF2B5EF4-FFF2-40B4-BE49-F238E27FC236}">
                  <a16:creationId xmlns:a16="http://schemas.microsoft.com/office/drawing/2014/main" id="{BC359DCF-EA4D-A8CA-3CC1-275604A289BC}"/>
                </a:ext>
              </a:extLst>
            </p:cNvPr>
            <p:cNvSpPr/>
            <p:nvPr>
              <p:custDataLst>
                <p:tags r:id="rId58"/>
              </p:custDataLst>
            </p:nvPr>
          </p:nvSpPr>
          <p:spPr>
            <a:xfrm>
              <a:off x="9533792" y="5511127"/>
              <a:ext cx="45370" cy="196143"/>
            </a:xfrm>
            <a:custGeom>
              <a:avLst/>
              <a:gdLst>
                <a:gd name="connsiteX0" fmla="*/ 44530 w 45370"/>
                <a:gd name="connsiteY0" fmla="*/ 102030 h 196143"/>
                <a:gd name="connsiteX1" fmla="*/ 45636 w 45370"/>
                <a:gd name="connsiteY1" fmla="*/ 98299 h 196143"/>
                <a:gd name="connsiteX2" fmla="*/ 44530 w 45370"/>
                <a:gd name="connsiteY2" fmla="*/ 94373 h 196143"/>
                <a:gd name="connsiteX3" fmla="*/ 9856 w 45370"/>
                <a:gd name="connsiteY3" fmla="*/ 5235 h 196143"/>
                <a:gd name="connsiteX4" fmla="*/ 4692 w 45370"/>
                <a:gd name="connsiteY4" fmla="*/ 130 h 196143"/>
                <a:gd name="connsiteX5" fmla="*/ 266 w 45370"/>
                <a:gd name="connsiteY5" fmla="*/ 5038 h 196143"/>
                <a:gd name="connsiteX6" fmla="*/ 1372 w 45370"/>
                <a:gd name="connsiteY6" fmla="*/ 8769 h 196143"/>
                <a:gd name="connsiteX7" fmla="*/ 36230 w 45370"/>
                <a:gd name="connsiteY7" fmla="*/ 98103 h 196143"/>
                <a:gd name="connsiteX8" fmla="*/ 1372 w 45370"/>
                <a:gd name="connsiteY8" fmla="*/ 187634 h 196143"/>
                <a:gd name="connsiteX9" fmla="*/ 266 w 45370"/>
                <a:gd name="connsiteY9" fmla="*/ 191364 h 196143"/>
                <a:gd name="connsiteX10" fmla="*/ 4692 w 45370"/>
                <a:gd name="connsiteY10" fmla="*/ 196273 h 196143"/>
                <a:gd name="connsiteX11" fmla="*/ 9672 w 45370"/>
                <a:gd name="connsiteY11" fmla="*/ 191364 h 196143"/>
                <a:gd name="connsiteX12" fmla="*/ 44530 w 45370"/>
                <a:gd name="connsiteY12" fmla="*/ 102030 h 19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370" h="196143">
                  <a:moveTo>
                    <a:pt x="44530" y="102030"/>
                  </a:moveTo>
                  <a:cubicBezTo>
                    <a:pt x="45636" y="99281"/>
                    <a:pt x="45636" y="98888"/>
                    <a:pt x="45636" y="98299"/>
                  </a:cubicBezTo>
                  <a:cubicBezTo>
                    <a:pt x="45636" y="97318"/>
                    <a:pt x="45636" y="97121"/>
                    <a:pt x="44530" y="94373"/>
                  </a:cubicBezTo>
                  <a:lnTo>
                    <a:pt x="9856" y="5235"/>
                  </a:lnTo>
                  <a:cubicBezTo>
                    <a:pt x="8750" y="2289"/>
                    <a:pt x="7643" y="130"/>
                    <a:pt x="4692" y="130"/>
                  </a:cubicBezTo>
                  <a:cubicBezTo>
                    <a:pt x="2663" y="130"/>
                    <a:pt x="266" y="1897"/>
                    <a:pt x="266" y="5038"/>
                  </a:cubicBezTo>
                  <a:cubicBezTo>
                    <a:pt x="266" y="5627"/>
                    <a:pt x="266" y="6020"/>
                    <a:pt x="1372" y="8769"/>
                  </a:cubicBezTo>
                  <a:lnTo>
                    <a:pt x="36230" y="98103"/>
                  </a:lnTo>
                  <a:lnTo>
                    <a:pt x="1372" y="187634"/>
                  </a:lnTo>
                  <a:cubicBezTo>
                    <a:pt x="266" y="190383"/>
                    <a:pt x="266" y="190775"/>
                    <a:pt x="266" y="191364"/>
                  </a:cubicBezTo>
                  <a:cubicBezTo>
                    <a:pt x="266" y="194506"/>
                    <a:pt x="2663" y="196273"/>
                    <a:pt x="4692" y="196273"/>
                  </a:cubicBezTo>
                  <a:cubicBezTo>
                    <a:pt x="7828" y="196273"/>
                    <a:pt x="8565" y="194113"/>
                    <a:pt x="9672" y="191364"/>
                  </a:cubicBezTo>
                  <a:lnTo>
                    <a:pt x="44530" y="102030"/>
                  </a:lnTo>
                  <a:close/>
                </a:path>
              </a:pathLst>
            </a:custGeom>
            <a:solidFill>
              <a:srgbClr val="000000"/>
            </a:solidFill>
            <a:ln w="2624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65" name="Freihandform: Form 64">
              <a:extLst>
                <a:ext uri="{FF2B5EF4-FFF2-40B4-BE49-F238E27FC236}">
                  <a16:creationId xmlns:a16="http://schemas.microsoft.com/office/drawing/2014/main" id="{D11E2DB9-5D26-B120-494A-74A7550699FC}"/>
                </a:ext>
              </a:extLst>
            </p:cNvPr>
            <p:cNvSpPr/>
            <p:nvPr>
              <p:custDataLst>
                <p:tags r:id="rId59"/>
              </p:custDataLst>
            </p:nvPr>
          </p:nvSpPr>
          <p:spPr>
            <a:xfrm>
              <a:off x="9625511" y="5635802"/>
              <a:ext cx="23423" cy="60472"/>
            </a:xfrm>
            <a:custGeom>
              <a:avLst/>
              <a:gdLst>
                <a:gd name="connsiteX0" fmla="*/ 18528 w 23423"/>
                <a:gd name="connsiteY0" fmla="*/ 19567 h 60472"/>
                <a:gd name="connsiteX1" fmla="*/ 4142 w 23423"/>
                <a:gd name="connsiteY1" fmla="*/ 55497 h 60472"/>
                <a:gd name="connsiteX2" fmla="*/ 2851 w 23423"/>
                <a:gd name="connsiteY2" fmla="*/ 57854 h 60472"/>
                <a:gd name="connsiteX3" fmla="*/ 5433 w 23423"/>
                <a:gd name="connsiteY3" fmla="*/ 60602 h 60472"/>
                <a:gd name="connsiteX4" fmla="*/ 23692 w 23423"/>
                <a:gd name="connsiteY4" fmla="*/ 21531 h 60472"/>
                <a:gd name="connsiteX5" fmla="*/ 10782 w 23423"/>
                <a:gd name="connsiteY5" fmla="*/ 130 h 60472"/>
                <a:gd name="connsiteX6" fmla="*/ 269 w 23423"/>
                <a:gd name="connsiteY6" fmla="*/ 11321 h 60472"/>
                <a:gd name="connsiteX7" fmla="*/ 10966 w 23423"/>
                <a:gd name="connsiteY7" fmla="*/ 22709 h 60472"/>
                <a:gd name="connsiteX8" fmla="*/ 18528 w 23423"/>
                <a:gd name="connsiteY8" fmla="*/ 19567 h 60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23" h="60472">
                  <a:moveTo>
                    <a:pt x="18528" y="19567"/>
                  </a:moveTo>
                  <a:cubicBezTo>
                    <a:pt x="18528" y="30366"/>
                    <a:pt x="16684" y="42932"/>
                    <a:pt x="4142" y="55497"/>
                  </a:cubicBezTo>
                  <a:cubicBezTo>
                    <a:pt x="3404" y="56283"/>
                    <a:pt x="2851" y="56872"/>
                    <a:pt x="2851" y="57854"/>
                  </a:cubicBezTo>
                  <a:cubicBezTo>
                    <a:pt x="2851" y="59228"/>
                    <a:pt x="4327" y="60602"/>
                    <a:pt x="5433" y="60602"/>
                  </a:cubicBezTo>
                  <a:cubicBezTo>
                    <a:pt x="8015" y="60602"/>
                    <a:pt x="23692" y="44895"/>
                    <a:pt x="23692" y="21531"/>
                  </a:cubicBezTo>
                  <a:cubicBezTo>
                    <a:pt x="23692" y="9358"/>
                    <a:pt x="19266" y="130"/>
                    <a:pt x="10782" y="130"/>
                  </a:cubicBezTo>
                  <a:cubicBezTo>
                    <a:pt x="4695" y="130"/>
                    <a:pt x="269" y="5235"/>
                    <a:pt x="269" y="11321"/>
                  </a:cubicBezTo>
                  <a:cubicBezTo>
                    <a:pt x="269" y="17604"/>
                    <a:pt x="4511" y="22709"/>
                    <a:pt x="10966" y="22709"/>
                  </a:cubicBezTo>
                  <a:cubicBezTo>
                    <a:pt x="15393" y="22709"/>
                    <a:pt x="18343" y="19567"/>
                    <a:pt x="18528" y="19567"/>
                  </a:cubicBezTo>
                  <a:close/>
                </a:path>
              </a:pathLst>
            </a:custGeom>
            <a:solidFill>
              <a:srgbClr val="000000"/>
            </a:solidFill>
            <a:ln w="2624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66" name="Freihandform: Form 65">
              <a:extLst>
                <a:ext uri="{FF2B5EF4-FFF2-40B4-BE49-F238E27FC236}">
                  <a16:creationId xmlns:a16="http://schemas.microsoft.com/office/drawing/2014/main" id="{618836E3-B204-AD17-EC07-B03F2F64E82F}"/>
                </a:ext>
              </a:extLst>
            </p:cNvPr>
            <p:cNvSpPr/>
            <p:nvPr>
              <p:custDataLst>
                <p:tags r:id="rId60"/>
              </p:custDataLst>
            </p:nvPr>
          </p:nvSpPr>
          <p:spPr>
            <a:xfrm>
              <a:off x="9678313" y="5573759"/>
              <a:ext cx="106787" cy="86585"/>
            </a:xfrm>
            <a:custGeom>
              <a:avLst/>
              <a:gdLst>
                <a:gd name="connsiteX0" fmla="*/ 97283 w 106787"/>
                <a:gd name="connsiteY0" fmla="*/ 13481 h 86585"/>
                <a:gd name="connsiteX1" fmla="*/ 104108 w 106787"/>
                <a:gd name="connsiteY1" fmla="*/ 11910 h 86585"/>
                <a:gd name="connsiteX2" fmla="*/ 107058 w 106787"/>
                <a:gd name="connsiteY2" fmla="*/ 5627 h 86585"/>
                <a:gd name="connsiteX3" fmla="*/ 99128 w 106787"/>
                <a:gd name="connsiteY3" fmla="*/ 130 h 86585"/>
                <a:gd name="connsiteX4" fmla="*/ 51913 w 106787"/>
                <a:gd name="connsiteY4" fmla="*/ 130 h 86585"/>
                <a:gd name="connsiteX5" fmla="*/ 271 w 106787"/>
                <a:gd name="connsiteY5" fmla="*/ 54712 h 86585"/>
                <a:gd name="connsiteX6" fmla="*/ 31810 w 106787"/>
                <a:gd name="connsiteY6" fmla="*/ 86715 h 86585"/>
                <a:gd name="connsiteX7" fmla="*/ 81607 w 106787"/>
                <a:gd name="connsiteY7" fmla="*/ 34293 h 86585"/>
                <a:gd name="connsiteX8" fmla="*/ 76074 w 106787"/>
                <a:gd name="connsiteY8" fmla="*/ 13481 h 86585"/>
                <a:gd name="connsiteX9" fmla="*/ 97283 w 106787"/>
                <a:gd name="connsiteY9" fmla="*/ 13481 h 86585"/>
                <a:gd name="connsiteX10" fmla="*/ 31994 w 106787"/>
                <a:gd name="connsiteY10" fmla="*/ 81218 h 86585"/>
                <a:gd name="connsiteX11" fmla="*/ 13735 w 106787"/>
                <a:gd name="connsiteY11" fmla="*/ 60210 h 86585"/>
                <a:gd name="connsiteX12" fmla="*/ 48777 w 106787"/>
                <a:gd name="connsiteY12" fmla="*/ 13481 h 86585"/>
                <a:gd name="connsiteX13" fmla="*/ 67774 w 106787"/>
                <a:gd name="connsiteY13" fmla="*/ 32133 h 86585"/>
                <a:gd name="connsiteX14" fmla="*/ 57077 w 106787"/>
                <a:gd name="connsiteY14" fmla="*/ 66492 h 86585"/>
                <a:gd name="connsiteX15" fmla="*/ 31994 w 106787"/>
                <a:gd name="connsiteY15" fmla="*/ 81218 h 8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6787" h="86585">
                  <a:moveTo>
                    <a:pt x="97283" y="13481"/>
                  </a:moveTo>
                  <a:cubicBezTo>
                    <a:pt x="100419" y="13481"/>
                    <a:pt x="102079" y="13481"/>
                    <a:pt x="104108" y="11910"/>
                  </a:cubicBezTo>
                  <a:cubicBezTo>
                    <a:pt x="106505" y="9750"/>
                    <a:pt x="107058" y="7002"/>
                    <a:pt x="107058" y="5627"/>
                  </a:cubicBezTo>
                  <a:cubicBezTo>
                    <a:pt x="107058" y="130"/>
                    <a:pt x="102263" y="130"/>
                    <a:pt x="99128" y="130"/>
                  </a:cubicBezTo>
                  <a:lnTo>
                    <a:pt x="51913" y="130"/>
                  </a:lnTo>
                  <a:cubicBezTo>
                    <a:pt x="22403" y="130"/>
                    <a:pt x="271" y="31151"/>
                    <a:pt x="271" y="54712"/>
                  </a:cubicBezTo>
                  <a:cubicBezTo>
                    <a:pt x="271" y="72972"/>
                    <a:pt x="12997" y="86715"/>
                    <a:pt x="31810" y="86715"/>
                  </a:cubicBezTo>
                  <a:cubicBezTo>
                    <a:pt x="55048" y="86715"/>
                    <a:pt x="81607" y="64333"/>
                    <a:pt x="81607" y="34293"/>
                  </a:cubicBezTo>
                  <a:cubicBezTo>
                    <a:pt x="81607" y="31151"/>
                    <a:pt x="81607" y="22316"/>
                    <a:pt x="76074" y="13481"/>
                  </a:cubicBezTo>
                  <a:lnTo>
                    <a:pt x="97283" y="13481"/>
                  </a:lnTo>
                  <a:close/>
                  <a:moveTo>
                    <a:pt x="31994" y="81218"/>
                  </a:moveTo>
                  <a:cubicBezTo>
                    <a:pt x="22035" y="81218"/>
                    <a:pt x="13735" y="74150"/>
                    <a:pt x="13735" y="60210"/>
                  </a:cubicBezTo>
                  <a:cubicBezTo>
                    <a:pt x="13735" y="54319"/>
                    <a:pt x="17055" y="13481"/>
                    <a:pt x="48777" y="13481"/>
                  </a:cubicBezTo>
                  <a:cubicBezTo>
                    <a:pt x="58184" y="13481"/>
                    <a:pt x="67774" y="17211"/>
                    <a:pt x="67774" y="32133"/>
                  </a:cubicBezTo>
                  <a:cubicBezTo>
                    <a:pt x="67774" y="35667"/>
                    <a:pt x="66114" y="53338"/>
                    <a:pt x="57077" y="66492"/>
                  </a:cubicBezTo>
                  <a:cubicBezTo>
                    <a:pt x="49331" y="77291"/>
                    <a:pt x="39002" y="81218"/>
                    <a:pt x="31994" y="81218"/>
                  </a:cubicBezTo>
                  <a:close/>
                </a:path>
              </a:pathLst>
            </a:custGeom>
            <a:solidFill>
              <a:srgbClr val="000000"/>
            </a:solidFill>
            <a:ln w="2624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67" name="Freihandform: Form 66">
              <a:extLst>
                <a:ext uri="{FF2B5EF4-FFF2-40B4-BE49-F238E27FC236}">
                  <a16:creationId xmlns:a16="http://schemas.microsoft.com/office/drawing/2014/main" id="{289B93B0-103F-9843-6BDE-4024A7012B99}"/>
                </a:ext>
              </a:extLst>
            </p:cNvPr>
            <p:cNvSpPr/>
            <p:nvPr>
              <p:custDataLst>
                <p:tags r:id="rId61"/>
              </p:custDataLst>
            </p:nvPr>
          </p:nvSpPr>
          <p:spPr>
            <a:xfrm>
              <a:off x="9847693" y="5186137"/>
              <a:ext cx="142804" cy="127059"/>
            </a:xfrm>
            <a:custGeom>
              <a:avLst/>
              <a:gdLst>
                <a:gd name="connsiteX0" fmla="*/ 15823 w 142804"/>
                <a:gd name="connsiteY0" fmla="*/ 107543 h 127059"/>
                <a:gd name="connsiteX1" fmla="*/ 13452 w 142804"/>
                <a:gd name="connsiteY1" fmla="*/ 119604 h 127059"/>
                <a:gd name="connsiteX2" fmla="*/ 21093 w 142804"/>
                <a:gd name="connsiteY2" fmla="*/ 127177 h 127059"/>
                <a:gd name="connsiteX3" fmla="*/ 30841 w 142804"/>
                <a:gd name="connsiteY3" fmla="*/ 119323 h 127059"/>
                <a:gd name="connsiteX4" fmla="*/ 35847 w 142804"/>
                <a:gd name="connsiteY4" fmla="*/ 98568 h 127059"/>
                <a:gd name="connsiteX5" fmla="*/ 41644 w 142804"/>
                <a:gd name="connsiteY5" fmla="*/ 73324 h 127059"/>
                <a:gd name="connsiteX6" fmla="*/ 46123 w 142804"/>
                <a:gd name="connsiteY6" fmla="*/ 54531 h 127059"/>
                <a:gd name="connsiteX7" fmla="*/ 49548 w 142804"/>
                <a:gd name="connsiteY7" fmla="*/ 40507 h 127059"/>
                <a:gd name="connsiteX8" fmla="*/ 92495 w 142804"/>
                <a:gd name="connsiteY8" fmla="*/ 6288 h 127059"/>
                <a:gd name="connsiteX9" fmla="*/ 106722 w 142804"/>
                <a:gd name="connsiteY9" fmla="*/ 25922 h 127059"/>
                <a:gd name="connsiteX10" fmla="*/ 89596 w 142804"/>
                <a:gd name="connsiteY10" fmla="*/ 91275 h 127059"/>
                <a:gd name="connsiteX11" fmla="*/ 86962 w 142804"/>
                <a:gd name="connsiteY11" fmla="*/ 104177 h 127059"/>
                <a:gd name="connsiteX12" fmla="*/ 108567 w 142804"/>
                <a:gd name="connsiteY12" fmla="*/ 127177 h 127059"/>
                <a:gd name="connsiteX13" fmla="*/ 143082 w 142804"/>
                <a:gd name="connsiteY13" fmla="*/ 83982 h 127059"/>
                <a:gd name="connsiteX14" fmla="*/ 139921 w 142804"/>
                <a:gd name="connsiteY14" fmla="*/ 81177 h 127059"/>
                <a:gd name="connsiteX15" fmla="*/ 135968 w 142804"/>
                <a:gd name="connsiteY15" fmla="*/ 86226 h 127059"/>
                <a:gd name="connsiteX16" fmla="*/ 109094 w 142804"/>
                <a:gd name="connsiteY16" fmla="*/ 121006 h 127059"/>
                <a:gd name="connsiteX17" fmla="*/ 102770 w 142804"/>
                <a:gd name="connsiteY17" fmla="*/ 111750 h 127059"/>
                <a:gd name="connsiteX18" fmla="*/ 107513 w 142804"/>
                <a:gd name="connsiteY18" fmla="*/ 91836 h 127059"/>
                <a:gd name="connsiteX19" fmla="*/ 123585 w 142804"/>
                <a:gd name="connsiteY19" fmla="*/ 30129 h 127059"/>
                <a:gd name="connsiteX20" fmla="*/ 93285 w 142804"/>
                <a:gd name="connsiteY20" fmla="*/ 117 h 127059"/>
                <a:gd name="connsiteX21" fmla="*/ 52183 w 142804"/>
                <a:gd name="connsiteY21" fmla="*/ 24520 h 127059"/>
                <a:gd name="connsiteX22" fmla="*/ 27943 w 142804"/>
                <a:gd name="connsiteY22" fmla="*/ 117 h 127059"/>
                <a:gd name="connsiteX23" fmla="*/ 8182 w 142804"/>
                <a:gd name="connsiteY23" fmla="*/ 16105 h 127059"/>
                <a:gd name="connsiteX24" fmla="*/ 278 w 142804"/>
                <a:gd name="connsiteY24" fmla="*/ 43312 h 127059"/>
                <a:gd name="connsiteX25" fmla="*/ 3440 w 142804"/>
                <a:gd name="connsiteY25" fmla="*/ 46117 h 127059"/>
                <a:gd name="connsiteX26" fmla="*/ 7919 w 142804"/>
                <a:gd name="connsiteY26" fmla="*/ 39666 h 127059"/>
                <a:gd name="connsiteX27" fmla="*/ 27152 w 142804"/>
                <a:gd name="connsiteY27" fmla="*/ 6288 h 127059"/>
                <a:gd name="connsiteX28" fmla="*/ 35320 w 142804"/>
                <a:gd name="connsiteY28" fmla="*/ 19190 h 127059"/>
                <a:gd name="connsiteX29" fmla="*/ 31105 w 142804"/>
                <a:gd name="connsiteY29" fmla="*/ 42751 h 127059"/>
                <a:gd name="connsiteX30" fmla="*/ 15823 w 142804"/>
                <a:gd name="connsiteY30" fmla="*/ 107543 h 127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42804" h="127059">
                  <a:moveTo>
                    <a:pt x="15823" y="107543"/>
                  </a:moveTo>
                  <a:cubicBezTo>
                    <a:pt x="15033" y="111750"/>
                    <a:pt x="13452" y="118201"/>
                    <a:pt x="13452" y="119604"/>
                  </a:cubicBezTo>
                  <a:cubicBezTo>
                    <a:pt x="13452" y="124653"/>
                    <a:pt x="17140" y="127177"/>
                    <a:pt x="21093" y="127177"/>
                  </a:cubicBezTo>
                  <a:cubicBezTo>
                    <a:pt x="24254" y="127177"/>
                    <a:pt x="28997" y="124933"/>
                    <a:pt x="30841" y="119323"/>
                  </a:cubicBezTo>
                  <a:cubicBezTo>
                    <a:pt x="31105" y="118762"/>
                    <a:pt x="34266" y="105580"/>
                    <a:pt x="35847" y="98568"/>
                  </a:cubicBezTo>
                  <a:lnTo>
                    <a:pt x="41644" y="73324"/>
                  </a:lnTo>
                  <a:cubicBezTo>
                    <a:pt x="43225" y="67153"/>
                    <a:pt x="44805" y="60983"/>
                    <a:pt x="46123" y="54531"/>
                  </a:cubicBezTo>
                  <a:cubicBezTo>
                    <a:pt x="47177" y="49763"/>
                    <a:pt x="49285" y="41629"/>
                    <a:pt x="49548" y="40507"/>
                  </a:cubicBezTo>
                  <a:cubicBezTo>
                    <a:pt x="53500" y="31812"/>
                    <a:pt x="67464" y="6288"/>
                    <a:pt x="92495" y="6288"/>
                  </a:cubicBezTo>
                  <a:cubicBezTo>
                    <a:pt x="104351" y="6288"/>
                    <a:pt x="106722" y="16666"/>
                    <a:pt x="106722" y="25922"/>
                  </a:cubicBezTo>
                  <a:cubicBezTo>
                    <a:pt x="106722" y="43312"/>
                    <a:pt x="93812" y="79214"/>
                    <a:pt x="89596" y="91275"/>
                  </a:cubicBezTo>
                  <a:cubicBezTo>
                    <a:pt x="87225" y="97726"/>
                    <a:pt x="86962" y="101092"/>
                    <a:pt x="86962" y="104177"/>
                  </a:cubicBezTo>
                  <a:cubicBezTo>
                    <a:pt x="86962" y="117360"/>
                    <a:pt x="96183" y="127177"/>
                    <a:pt x="108567" y="127177"/>
                  </a:cubicBezTo>
                  <a:cubicBezTo>
                    <a:pt x="133334" y="127177"/>
                    <a:pt x="143082" y="86226"/>
                    <a:pt x="143082" y="83982"/>
                  </a:cubicBezTo>
                  <a:cubicBezTo>
                    <a:pt x="143082" y="81177"/>
                    <a:pt x="140711" y="81177"/>
                    <a:pt x="139921" y="81177"/>
                  </a:cubicBezTo>
                  <a:cubicBezTo>
                    <a:pt x="137286" y="81177"/>
                    <a:pt x="137286" y="82019"/>
                    <a:pt x="135968" y="86226"/>
                  </a:cubicBezTo>
                  <a:cubicBezTo>
                    <a:pt x="130699" y="105299"/>
                    <a:pt x="122004" y="121006"/>
                    <a:pt x="109094" y="121006"/>
                  </a:cubicBezTo>
                  <a:cubicBezTo>
                    <a:pt x="104615" y="121006"/>
                    <a:pt x="102770" y="118201"/>
                    <a:pt x="102770" y="111750"/>
                  </a:cubicBezTo>
                  <a:cubicBezTo>
                    <a:pt x="102770" y="104738"/>
                    <a:pt x="105142" y="98007"/>
                    <a:pt x="107513" y="91836"/>
                  </a:cubicBezTo>
                  <a:cubicBezTo>
                    <a:pt x="112519" y="76970"/>
                    <a:pt x="123585" y="46117"/>
                    <a:pt x="123585" y="30129"/>
                  </a:cubicBezTo>
                  <a:cubicBezTo>
                    <a:pt x="123585" y="11337"/>
                    <a:pt x="112255" y="117"/>
                    <a:pt x="93285" y="117"/>
                  </a:cubicBezTo>
                  <a:cubicBezTo>
                    <a:pt x="69572" y="117"/>
                    <a:pt x="56662" y="18068"/>
                    <a:pt x="52183" y="24520"/>
                  </a:cubicBezTo>
                  <a:cubicBezTo>
                    <a:pt x="50865" y="8812"/>
                    <a:pt x="40063" y="117"/>
                    <a:pt x="27943" y="117"/>
                  </a:cubicBezTo>
                  <a:cubicBezTo>
                    <a:pt x="15823" y="117"/>
                    <a:pt x="10817" y="11056"/>
                    <a:pt x="8182" y="16105"/>
                  </a:cubicBezTo>
                  <a:cubicBezTo>
                    <a:pt x="3967" y="25641"/>
                    <a:pt x="278" y="42190"/>
                    <a:pt x="278" y="43312"/>
                  </a:cubicBezTo>
                  <a:cubicBezTo>
                    <a:pt x="278" y="46117"/>
                    <a:pt x="2913" y="46117"/>
                    <a:pt x="3440" y="46117"/>
                  </a:cubicBezTo>
                  <a:cubicBezTo>
                    <a:pt x="6074" y="46117"/>
                    <a:pt x="6338" y="45836"/>
                    <a:pt x="7919" y="39666"/>
                  </a:cubicBezTo>
                  <a:cubicBezTo>
                    <a:pt x="12398" y="19751"/>
                    <a:pt x="17667" y="6288"/>
                    <a:pt x="27152" y="6288"/>
                  </a:cubicBezTo>
                  <a:cubicBezTo>
                    <a:pt x="32422" y="6288"/>
                    <a:pt x="35320" y="9934"/>
                    <a:pt x="35320" y="19190"/>
                  </a:cubicBezTo>
                  <a:cubicBezTo>
                    <a:pt x="35320" y="25080"/>
                    <a:pt x="34530" y="28166"/>
                    <a:pt x="31105" y="42751"/>
                  </a:cubicBezTo>
                  <a:lnTo>
                    <a:pt x="15823" y="107543"/>
                  </a:lnTo>
                  <a:close/>
                </a:path>
              </a:pathLst>
            </a:custGeom>
            <a:solidFill>
              <a:srgbClr val="000000"/>
            </a:solidFill>
            <a:ln w="2624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68" name="Freihandform: Form 67">
              <a:extLst>
                <a:ext uri="{FF2B5EF4-FFF2-40B4-BE49-F238E27FC236}">
                  <a16:creationId xmlns:a16="http://schemas.microsoft.com/office/drawing/2014/main" id="{63E3E2FE-DE58-F2FF-AAA3-D093BBAFC445}"/>
                </a:ext>
              </a:extLst>
            </p:cNvPr>
            <p:cNvSpPr/>
            <p:nvPr>
              <p:custDataLst>
                <p:tags r:id="rId62"/>
              </p:custDataLst>
            </p:nvPr>
          </p:nvSpPr>
          <p:spPr>
            <a:xfrm>
              <a:off x="10006868" y="5222010"/>
              <a:ext cx="55883" cy="132136"/>
            </a:xfrm>
            <a:custGeom>
              <a:avLst/>
              <a:gdLst>
                <a:gd name="connsiteX0" fmla="*/ 51372 w 55883"/>
                <a:gd name="connsiteY0" fmla="*/ 7580 h 132136"/>
                <a:gd name="connsiteX1" fmla="*/ 43995 w 55883"/>
                <a:gd name="connsiteY1" fmla="*/ 119 h 132136"/>
                <a:gd name="connsiteX2" fmla="*/ 33666 w 55883"/>
                <a:gd name="connsiteY2" fmla="*/ 10917 h 132136"/>
                <a:gd name="connsiteX3" fmla="*/ 41044 w 55883"/>
                <a:gd name="connsiteY3" fmla="*/ 18378 h 132136"/>
                <a:gd name="connsiteX4" fmla="*/ 51372 w 55883"/>
                <a:gd name="connsiteY4" fmla="*/ 7580 h 132136"/>
                <a:gd name="connsiteX5" fmla="*/ 13748 w 55883"/>
                <a:gd name="connsiteY5" fmla="*/ 107320 h 132136"/>
                <a:gd name="connsiteX6" fmla="*/ 12088 w 55883"/>
                <a:gd name="connsiteY6" fmla="*/ 115566 h 132136"/>
                <a:gd name="connsiteX7" fmla="*/ 29609 w 55883"/>
                <a:gd name="connsiteY7" fmla="*/ 132255 h 132136"/>
                <a:gd name="connsiteX8" fmla="*/ 56167 w 55883"/>
                <a:gd name="connsiteY8" fmla="*/ 102215 h 132136"/>
                <a:gd name="connsiteX9" fmla="*/ 53216 w 55883"/>
                <a:gd name="connsiteY9" fmla="*/ 99663 h 132136"/>
                <a:gd name="connsiteX10" fmla="*/ 49712 w 55883"/>
                <a:gd name="connsiteY10" fmla="*/ 103001 h 132136"/>
                <a:gd name="connsiteX11" fmla="*/ 30162 w 55883"/>
                <a:gd name="connsiteY11" fmla="*/ 126758 h 132136"/>
                <a:gd name="connsiteX12" fmla="*/ 25551 w 55883"/>
                <a:gd name="connsiteY12" fmla="*/ 119886 h 132136"/>
                <a:gd name="connsiteX13" fmla="*/ 28502 w 55883"/>
                <a:gd name="connsiteY13" fmla="*/ 107320 h 132136"/>
                <a:gd name="connsiteX14" fmla="*/ 34404 w 55883"/>
                <a:gd name="connsiteY14" fmla="*/ 91613 h 132136"/>
                <a:gd name="connsiteX15" fmla="*/ 43441 w 55883"/>
                <a:gd name="connsiteY15" fmla="*/ 66678 h 132136"/>
                <a:gd name="connsiteX16" fmla="*/ 44548 w 55883"/>
                <a:gd name="connsiteY16" fmla="*/ 60395 h 132136"/>
                <a:gd name="connsiteX17" fmla="*/ 27027 w 55883"/>
                <a:gd name="connsiteY17" fmla="*/ 43706 h 132136"/>
                <a:gd name="connsiteX18" fmla="*/ 284 w 55883"/>
                <a:gd name="connsiteY18" fmla="*/ 73746 h 132136"/>
                <a:gd name="connsiteX19" fmla="*/ 3419 w 55883"/>
                <a:gd name="connsiteY19" fmla="*/ 76299 h 132136"/>
                <a:gd name="connsiteX20" fmla="*/ 6739 w 55883"/>
                <a:gd name="connsiteY20" fmla="*/ 73157 h 132136"/>
                <a:gd name="connsiteX21" fmla="*/ 26473 w 55883"/>
                <a:gd name="connsiteY21" fmla="*/ 49204 h 132136"/>
                <a:gd name="connsiteX22" fmla="*/ 31084 w 55883"/>
                <a:gd name="connsiteY22" fmla="*/ 56076 h 132136"/>
                <a:gd name="connsiteX23" fmla="*/ 25367 w 55883"/>
                <a:gd name="connsiteY23" fmla="*/ 75709 h 132136"/>
                <a:gd name="connsiteX24" fmla="*/ 13748 w 55883"/>
                <a:gd name="connsiteY24" fmla="*/ 107320 h 132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5883" h="132136">
                  <a:moveTo>
                    <a:pt x="51372" y="7580"/>
                  </a:moveTo>
                  <a:cubicBezTo>
                    <a:pt x="51372" y="4438"/>
                    <a:pt x="49159" y="119"/>
                    <a:pt x="43995" y="119"/>
                  </a:cubicBezTo>
                  <a:cubicBezTo>
                    <a:pt x="39015" y="119"/>
                    <a:pt x="33666" y="5224"/>
                    <a:pt x="33666" y="10917"/>
                  </a:cubicBezTo>
                  <a:cubicBezTo>
                    <a:pt x="33666" y="14255"/>
                    <a:pt x="36064" y="18378"/>
                    <a:pt x="41044" y="18378"/>
                  </a:cubicBezTo>
                  <a:cubicBezTo>
                    <a:pt x="46392" y="18378"/>
                    <a:pt x="51372" y="12881"/>
                    <a:pt x="51372" y="7580"/>
                  </a:cubicBezTo>
                  <a:close/>
                  <a:moveTo>
                    <a:pt x="13748" y="107320"/>
                  </a:moveTo>
                  <a:cubicBezTo>
                    <a:pt x="13010" y="109873"/>
                    <a:pt x="12088" y="112229"/>
                    <a:pt x="12088" y="115566"/>
                  </a:cubicBezTo>
                  <a:cubicBezTo>
                    <a:pt x="12088" y="124794"/>
                    <a:pt x="19465" y="132255"/>
                    <a:pt x="29609" y="132255"/>
                  </a:cubicBezTo>
                  <a:cubicBezTo>
                    <a:pt x="48052" y="132255"/>
                    <a:pt x="56167" y="105160"/>
                    <a:pt x="56167" y="102215"/>
                  </a:cubicBezTo>
                  <a:cubicBezTo>
                    <a:pt x="56167" y="99663"/>
                    <a:pt x="53770" y="99663"/>
                    <a:pt x="53216" y="99663"/>
                  </a:cubicBezTo>
                  <a:cubicBezTo>
                    <a:pt x="50634" y="99663"/>
                    <a:pt x="50450" y="100841"/>
                    <a:pt x="49712" y="103001"/>
                  </a:cubicBezTo>
                  <a:cubicBezTo>
                    <a:pt x="45470" y="118708"/>
                    <a:pt x="37355" y="126758"/>
                    <a:pt x="30162" y="126758"/>
                  </a:cubicBezTo>
                  <a:cubicBezTo>
                    <a:pt x="26473" y="126758"/>
                    <a:pt x="25551" y="124205"/>
                    <a:pt x="25551" y="119886"/>
                  </a:cubicBezTo>
                  <a:cubicBezTo>
                    <a:pt x="25551" y="115370"/>
                    <a:pt x="26842" y="111640"/>
                    <a:pt x="28502" y="107320"/>
                  </a:cubicBezTo>
                  <a:cubicBezTo>
                    <a:pt x="30347" y="102019"/>
                    <a:pt x="32375" y="96718"/>
                    <a:pt x="34404" y="91613"/>
                  </a:cubicBezTo>
                  <a:cubicBezTo>
                    <a:pt x="36064" y="86901"/>
                    <a:pt x="42704" y="69034"/>
                    <a:pt x="43441" y="66678"/>
                  </a:cubicBezTo>
                  <a:cubicBezTo>
                    <a:pt x="43995" y="64714"/>
                    <a:pt x="44548" y="62358"/>
                    <a:pt x="44548" y="60395"/>
                  </a:cubicBezTo>
                  <a:cubicBezTo>
                    <a:pt x="44548" y="51167"/>
                    <a:pt x="37171" y="43706"/>
                    <a:pt x="27027" y="43706"/>
                  </a:cubicBezTo>
                  <a:cubicBezTo>
                    <a:pt x="8768" y="43706"/>
                    <a:pt x="284" y="70408"/>
                    <a:pt x="284" y="73746"/>
                  </a:cubicBezTo>
                  <a:cubicBezTo>
                    <a:pt x="284" y="76299"/>
                    <a:pt x="2866" y="76299"/>
                    <a:pt x="3419" y="76299"/>
                  </a:cubicBezTo>
                  <a:cubicBezTo>
                    <a:pt x="6001" y="76299"/>
                    <a:pt x="6186" y="75317"/>
                    <a:pt x="6739" y="73157"/>
                  </a:cubicBezTo>
                  <a:cubicBezTo>
                    <a:pt x="11534" y="56272"/>
                    <a:pt x="19649" y="49204"/>
                    <a:pt x="26473" y="49204"/>
                  </a:cubicBezTo>
                  <a:cubicBezTo>
                    <a:pt x="29424" y="49204"/>
                    <a:pt x="31084" y="50774"/>
                    <a:pt x="31084" y="56076"/>
                  </a:cubicBezTo>
                  <a:cubicBezTo>
                    <a:pt x="31084" y="60591"/>
                    <a:pt x="29978" y="63536"/>
                    <a:pt x="25367" y="75709"/>
                  </a:cubicBezTo>
                  <a:lnTo>
                    <a:pt x="13748" y="107320"/>
                  </a:lnTo>
                  <a:close/>
                </a:path>
              </a:pathLst>
            </a:custGeom>
            <a:solidFill>
              <a:srgbClr val="000000"/>
            </a:solidFill>
            <a:ln w="2624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69" name="Freihandform: Form 68">
              <a:extLst>
                <a:ext uri="{FF2B5EF4-FFF2-40B4-BE49-F238E27FC236}">
                  <a16:creationId xmlns:a16="http://schemas.microsoft.com/office/drawing/2014/main" id="{4BF29BD3-EEA5-0785-2CDA-B162BC26817B}"/>
                </a:ext>
              </a:extLst>
            </p:cNvPr>
            <p:cNvSpPr/>
            <p:nvPr>
              <p:custDataLst>
                <p:tags r:id="rId63"/>
              </p:custDataLst>
            </p:nvPr>
          </p:nvSpPr>
          <p:spPr>
            <a:xfrm>
              <a:off x="10083627" y="5267561"/>
              <a:ext cx="106787" cy="86585"/>
            </a:xfrm>
            <a:custGeom>
              <a:avLst/>
              <a:gdLst>
                <a:gd name="connsiteX0" fmla="*/ 97299 w 106787"/>
                <a:gd name="connsiteY0" fmla="*/ 13470 h 86585"/>
                <a:gd name="connsiteX1" fmla="*/ 104123 w 106787"/>
                <a:gd name="connsiteY1" fmla="*/ 11899 h 86585"/>
                <a:gd name="connsiteX2" fmla="*/ 107074 w 106787"/>
                <a:gd name="connsiteY2" fmla="*/ 5616 h 86585"/>
                <a:gd name="connsiteX3" fmla="*/ 99143 w 106787"/>
                <a:gd name="connsiteY3" fmla="*/ 119 h 86585"/>
                <a:gd name="connsiteX4" fmla="*/ 51928 w 106787"/>
                <a:gd name="connsiteY4" fmla="*/ 119 h 86585"/>
                <a:gd name="connsiteX5" fmla="*/ 287 w 106787"/>
                <a:gd name="connsiteY5" fmla="*/ 54701 h 86585"/>
                <a:gd name="connsiteX6" fmla="*/ 31825 w 106787"/>
                <a:gd name="connsiteY6" fmla="*/ 86705 h 86585"/>
                <a:gd name="connsiteX7" fmla="*/ 81622 w 106787"/>
                <a:gd name="connsiteY7" fmla="*/ 34282 h 86585"/>
                <a:gd name="connsiteX8" fmla="*/ 76089 w 106787"/>
                <a:gd name="connsiteY8" fmla="*/ 13470 h 86585"/>
                <a:gd name="connsiteX9" fmla="*/ 97299 w 106787"/>
                <a:gd name="connsiteY9" fmla="*/ 13470 h 86585"/>
                <a:gd name="connsiteX10" fmla="*/ 32009 w 106787"/>
                <a:gd name="connsiteY10" fmla="*/ 81207 h 86585"/>
                <a:gd name="connsiteX11" fmla="*/ 13750 w 106787"/>
                <a:gd name="connsiteY11" fmla="*/ 60199 h 86585"/>
                <a:gd name="connsiteX12" fmla="*/ 48793 w 106787"/>
                <a:gd name="connsiteY12" fmla="*/ 13470 h 86585"/>
                <a:gd name="connsiteX13" fmla="*/ 67789 w 106787"/>
                <a:gd name="connsiteY13" fmla="*/ 32122 h 86585"/>
                <a:gd name="connsiteX14" fmla="*/ 57092 w 106787"/>
                <a:gd name="connsiteY14" fmla="*/ 66482 h 86585"/>
                <a:gd name="connsiteX15" fmla="*/ 32009 w 106787"/>
                <a:gd name="connsiteY15" fmla="*/ 81207 h 8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6787" h="86585">
                  <a:moveTo>
                    <a:pt x="97299" y="13470"/>
                  </a:moveTo>
                  <a:cubicBezTo>
                    <a:pt x="100434" y="13470"/>
                    <a:pt x="102094" y="13470"/>
                    <a:pt x="104123" y="11899"/>
                  </a:cubicBezTo>
                  <a:cubicBezTo>
                    <a:pt x="106521" y="9739"/>
                    <a:pt x="107074" y="6991"/>
                    <a:pt x="107074" y="5616"/>
                  </a:cubicBezTo>
                  <a:cubicBezTo>
                    <a:pt x="107074" y="119"/>
                    <a:pt x="102279" y="119"/>
                    <a:pt x="99143" y="119"/>
                  </a:cubicBezTo>
                  <a:lnTo>
                    <a:pt x="51928" y="119"/>
                  </a:lnTo>
                  <a:cubicBezTo>
                    <a:pt x="22419" y="119"/>
                    <a:pt x="287" y="31140"/>
                    <a:pt x="287" y="54701"/>
                  </a:cubicBezTo>
                  <a:cubicBezTo>
                    <a:pt x="287" y="72961"/>
                    <a:pt x="13013" y="86705"/>
                    <a:pt x="31825" y="86705"/>
                  </a:cubicBezTo>
                  <a:cubicBezTo>
                    <a:pt x="55063" y="86705"/>
                    <a:pt x="81622" y="64322"/>
                    <a:pt x="81622" y="34282"/>
                  </a:cubicBezTo>
                  <a:cubicBezTo>
                    <a:pt x="81622" y="31140"/>
                    <a:pt x="81622" y="22305"/>
                    <a:pt x="76089" y="13470"/>
                  </a:cubicBezTo>
                  <a:lnTo>
                    <a:pt x="97299" y="13470"/>
                  </a:lnTo>
                  <a:close/>
                  <a:moveTo>
                    <a:pt x="32009" y="81207"/>
                  </a:moveTo>
                  <a:cubicBezTo>
                    <a:pt x="22050" y="81207"/>
                    <a:pt x="13750" y="74139"/>
                    <a:pt x="13750" y="60199"/>
                  </a:cubicBezTo>
                  <a:cubicBezTo>
                    <a:pt x="13750" y="54309"/>
                    <a:pt x="17070" y="13470"/>
                    <a:pt x="48793" y="13470"/>
                  </a:cubicBezTo>
                  <a:cubicBezTo>
                    <a:pt x="58199" y="13470"/>
                    <a:pt x="67789" y="17200"/>
                    <a:pt x="67789" y="32122"/>
                  </a:cubicBezTo>
                  <a:cubicBezTo>
                    <a:pt x="67789" y="35656"/>
                    <a:pt x="66130" y="53327"/>
                    <a:pt x="57092" y="66482"/>
                  </a:cubicBezTo>
                  <a:cubicBezTo>
                    <a:pt x="49346" y="77280"/>
                    <a:pt x="39018" y="81207"/>
                    <a:pt x="32009" y="81207"/>
                  </a:cubicBezTo>
                  <a:close/>
                </a:path>
              </a:pathLst>
            </a:custGeom>
            <a:solidFill>
              <a:srgbClr val="000000"/>
            </a:solidFill>
            <a:ln w="2624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70" name="Freihandform: Form 69">
              <a:extLst>
                <a:ext uri="{FF2B5EF4-FFF2-40B4-BE49-F238E27FC236}">
                  <a16:creationId xmlns:a16="http://schemas.microsoft.com/office/drawing/2014/main" id="{1AEC6B85-E97F-BE12-559F-8EF002748EE2}"/>
                </a:ext>
              </a:extLst>
            </p:cNvPr>
            <p:cNvSpPr/>
            <p:nvPr>
              <p:custDataLst>
                <p:tags r:id="rId64"/>
              </p:custDataLst>
            </p:nvPr>
          </p:nvSpPr>
          <p:spPr>
            <a:xfrm>
              <a:off x="10222271" y="5186137"/>
              <a:ext cx="142804" cy="127059"/>
            </a:xfrm>
            <a:custGeom>
              <a:avLst/>
              <a:gdLst>
                <a:gd name="connsiteX0" fmla="*/ 15837 w 142804"/>
                <a:gd name="connsiteY0" fmla="*/ 107543 h 127059"/>
                <a:gd name="connsiteX1" fmla="*/ 13466 w 142804"/>
                <a:gd name="connsiteY1" fmla="*/ 119604 h 127059"/>
                <a:gd name="connsiteX2" fmla="*/ 21107 w 142804"/>
                <a:gd name="connsiteY2" fmla="*/ 127177 h 127059"/>
                <a:gd name="connsiteX3" fmla="*/ 30855 w 142804"/>
                <a:gd name="connsiteY3" fmla="*/ 119323 h 127059"/>
                <a:gd name="connsiteX4" fmla="*/ 35861 w 142804"/>
                <a:gd name="connsiteY4" fmla="*/ 98568 h 127059"/>
                <a:gd name="connsiteX5" fmla="*/ 41658 w 142804"/>
                <a:gd name="connsiteY5" fmla="*/ 73324 h 127059"/>
                <a:gd name="connsiteX6" fmla="*/ 46137 w 142804"/>
                <a:gd name="connsiteY6" fmla="*/ 54531 h 127059"/>
                <a:gd name="connsiteX7" fmla="*/ 49562 w 142804"/>
                <a:gd name="connsiteY7" fmla="*/ 40507 h 127059"/>
                <a:gd name="connsiteX8" fmla="*/ 92509 w 142804"/>
                <a:gd name="connsiteY8" fmla="*/ 6288 h 127059"/>
                <a:gd name="connsiteX9" fmla="*/ 106737 w 142804"/>
                <a:gd name="connsiteY9" fmla="*/ 25922 h 127059"/>
                <a:gd name="connsiteX10" fmla="*/ 89611 w 142804"/>
                <a:gd name="connsiteY10" fmla="*/ 91275 h 127059"/>
                <a:gd name="connsiteX11" fmla="*/ 86976 w 142804"/>
                <a:gd name="connsiteY11" fmla="*/ 104177 h 127059"/>
                <a:gd name="connsiteX12" fmla="*/ 108581 w 142804"/>
                <a:gd name="connsiteY12" fmla="*/ 127177 h 127059"/>
                <a:gd name="connsiteX13" fmla="*/ 143096 w 142804"/>
                <a:gd name="connsiteY13" fmla="*/ 83982 h 127059"/>
                <a:gd name="connsiteX14" fmla="*/ 139935 w 142804"/>
                <a:gd name="connsiteY14" fmla="*/ 81177 h 127059"/>
                <a:gd name="connsiteX15" fmla="*/ 135983 w 142804"/>
                <a:gd name="connsiteY15" fmla="*/ 86226 h 127059"/>
                <a:gd name="connsiteX16" fmla="*/ 109108 w 142804"/>
                <a:gd name="connsiteY16" fmla="*/ 121006 h 127059"/>
                <a:gd name="connsiteX17" fmla="*/ 102784 w 142804"/>
                <a:gd name="connsiteY17" fmla="*/ 111750 h 127059"/>
                <a:gd name="connsiteX18" fmla="*/ 107527 w 142804"/>
                <a:gd name="connsiteY18" fmla="*/ 91836 h 127059"/>
                <a:gd name="connsiteX19" fmla="*/ 123599 w 142804"/>
                <a:gd name="connsiteY19" fmla="*/ 30129 h 127059"/>
                <a:gd name="connsiteX20" fmla="*/ 93299 w 142804"/>
                <a:gd name="connsiteY20" fmla="*/ 117 h 127059"/>
                <a:gd name="connsiteX21" fmla="*/ 52197 w 142804"/>
                <a:gd name="connsiteY21" fmla="*/ 24520 h 127059"/>
                <a:gd name="connsiteX22" fmla="*/ 27957 w 142804"/>
                <a:gd name="connsiteY22" fmla="*/ 117 h 127059"/>
                <a:gd name="connsiteX23" fmla="*/ 8196 w 142804"/>
                <a:gd name="connsiteY23" fmla="*/ 16105 h 127059"/>
                <a:gd name="connsiteX24" fmla="*/ 292 w 142804"/>
                <a:gd name="connsiteY24" fmla="*/ 43312 h 127059"/>
                <a:gd name="connsiteX25" fmla="*/ 3454 w 142804"/>
                <a:gd name="connsiteY25" fmla="*/ 46117 h 127059"/>
                <a:gd name="connsiteX26" fmla="*/ 7933 w 142804"/>
                <a:gd name="connsiteY26" fmla="*/ 39666 h 127059"/>
                <a:gd name="connsiteX27" fmla="*/ 27167 w 142804"/>
                <a:gd name="connsiteY27" fmla="*/ 6288 h 127059"/>
                <a:gd name="connsiteX28" fmla="*/ 35334 w 142804"/>
                <a:gd name="connsiteY28" fmla="*/ 19190 h 127059"/>
                <a:gd name="connsiteX29" fmla="*/ 31119 w 142804"/>
                <a:gd name="connsiteY29" fmla="*/ 42751 h 127059"/>
                <a:gd name="connsiteX30" fmla="*/ 15837 w 142804"/>
                <a:gd name="connsiteY30" fmla="*/ 107543 h 127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42804" h="127059">
                  <a:moveTo>
                    <a:pt x="15837" y="107543"/>
                  </a:moveTo>
                  <a:cubicBezTo>
                    <a:pt x="15047" y="111750"/>
                    <a:pt x="13466" y="118201"/>
                    <a:pt x="13466" y="119604"/>
                  </a:cubicBezTo>
                  <a:cubicBezTo>
                    <a:pt x="13466" y="124653"/>
                    <a:pt x="17155" y="127177"/>
                    <a:pt x="21107" y="127177"/>
                  </a:cubicBezTo>
                  <a:cubicBezTo>
                    <a:pt x="24268" y="127177"/>
                    <a:pt x="29011" y="124933"/>
                    <a:pt x="30855" y="119323"/>
                  </a:cubicBezTo>
                  <a:cubicBezTo>
                    <a:pt x="31119" y="118762"/>
                    <a:pt x="34281" y="105580"/>
                    <a:pt x="35861" y="98568"/>
                  </a:cubicBezTo>
                  <a:lnTo>
                    <a:pt x="41658" y="73324"/>
                  </a:lnTo>
                  <a:cubicBezTo>
                    <a:pt x="43239" y="67153"/>
                    <a:pt x="44820" y="60983"/>
                    <a:pt x="46137" y="54531"/>
                  </a:cubicBezTo>
                  <a:cubicBezTo>
                    <a:pt x="47191" y="49763"/>
                    <a:pt x="49299" y="41629"/>
                    <a:pt x="49562" y="40507"/>
                  </a:cubicBezTo>
                  <a:cubicBezTo>
                    <a:pt x="53514" y="31812"/>
                    <a:pt x="67479" y="6288"/>
                    <a:pt x="92509" y="6288"/>
                  </a:cubicBezTo>
                  <a:cubicBezTo>
                    <a:pt x="104365" y="6288"/>
                    <a:pt x="106737" y="16666"/>
                    <a:pt x="106737" y="25922"/>
                  </a:cubicBezTo>
                  <a:cubicBezTo>
                    <a:pt x="106737" y="43312"/>
                    <a:pt x="93826" y="79214"/>
                    <a:pt x="89611" y="91275"/>
                  </a:cubicBezTo>
                  <a:cubicBezTo>
                    <a:pt x="87239" y="97726"/>
                    <a:pt x="86976" y="101092"/>
                    <a:pt x="86976" y="104177"/>
                  </a:cubicBezTo>
                  <a:cubicBezTo>
                    <a:pt x="86976" y="117360"/>
                    <a:pt x="96198" y="127177"/>
                    <a:pt x="108581" y="127177"/>
                  </a:cubicBezTo>
                  <a:cubicBezTo>
                    <a:pt x="133348" y="127177"/>
                    <a:pt x="143096" y="86226"/>
                    <a:pt x="143096" y="83982"/>
                  </a:cubicBezTo>
                  <a:cubicBezTo>
                    <a:pt x="143096" y="81177"/>
                    <a:pt x="140725" y="81177"/>
                    <a:pt x="139935" y="81177"/>
                  </a:cubicBezTo>
                  <a:cubicBezTo>
                    <a:pt x="137300" y="81177"/>
                    <a:pt x="137300" y="82019"/>
                    <a:pt x="135983" y="86226"/>
                  </a:cubicBezTo>
                  <a:cubicBezTo>
                    <a:pt x="130713" y="105299"/>
                    <a:pt x="122018" y="121006"/>
                    <a:pt x="109108" y="121006"/>
                  </a:cubicBezTo>
                  <a:cubicBezTo>
                    <a:pt x="104629" y="121006"/>
                    <a:pt x="102784" y="118201"/>
                    <a:pt x="102784" y="111750"/>
                  </a:cubicBezTo>
                  <a:cubicBezTo>
                    <a:pt x="102784" y="104738"/>
                    <a:pt x="105156" y="98007"/>
                    <a:pt x="107527" y="91836"/>
                  </a:cubicBezTo>
                  <a:cubicBezTo>
                    <a:pt x="112533" y="76970"/>
                    <a:pt x="123599" y="46117"/>
                    <a:pt x="123599" y="30129"/>
                  </a:cubicBezTo>
                  <a:cubicBezTo>
                    <a:pt x="123599" y="11337"/>
                    <a:pt x="112270" y="117"/>
                    <a:pt x="93299" y="117"/>
                  </a:cubicBezTo>
                  <a:cubicBezTo>
                    <a:pt x="69586" y="117"/>
                    <a:pt x="56676" y="18068"/>
                    <a:pt x="52197" y="24520"/>
                  </a:cubicBezTo>
                  <a:cubicBezTo>
                    <a:pt x="50880" y="8812"/>
                    <a:pt x="40077" y="117"/>
                    <a:pt x="27957" y="117"/>
                  </a:cubicBezTo>
                  <a:cubicBezTo>
                    <a:pt x="15837" y="117"/>
                    <a:pt x="10831" y="11056"/>
                    <a:pt x="8196" y="16105"/>
                  </a:cubicBezTo>
                  <a:cubicBezTo>
                    <a:pt x="3981" y="25641"/>
                    <a:pt x="292" y="42190"/>
                    <a:pt x="292" y="43312"/>
                  </a:cubicBezTo>
                  <a:cubicBezTo>
                    <a:pt x="292" y="46117"/>
                    <a:pt x="2927" y="46117"/>
                    <a:pt x="3454" y="46117"/>
                  </a:cubicBezTo>
                  <a:cubicBezTo>
                    <a:pt x="6089" y="46117"/>
                    <a:pt x="6352" y="45836"/>
                    <a:pt x="7933" y="39666"/>
                  </a:cubicBezTo>
                  <a:cubicBezTo>
                    <a:pt x="12412" y="19751"/>
                    <a:pt x="17681" y="6288"/>
                    <a:pt x="27167" y="6288"/>
                  </a:cubicBezTo>
                  <a:cubicBezTo>
                    <a:pt x="32436" y="6288"/>
                    <a:pt x="35334" y="9934"/>
                    <a:pt x="35334" y="19190"/>
                  </a:cubicBezTo>
                  <a:cubicBezTo>
                    <a:pt x="35334" y="25080"/>
                    <a:pt x="34544" y="28166"/>
                    <a:pt x="31119" y="42751"/>
                  </a:cubicBezTo>
                  <a:lnTo>
                    <a:pt x="15837" y="107543"/>
                  </a:lnTo>
                  <a:close/>
                </a:path>
              </a:pathLst>
            </a:custGeom>
            <a:solidFill>
              <a:srgbClr val="000000"/>
            </a:solidFill>
            <a:ln w="2624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71" name="Freihandform: Form 70">
              <a:extLst>
                <a:ext uri="{FF2B5EF4-FFF2-40B4-BE49-F238E27FC236}">
                  <a16:creationId xmlns:a16="http://schemas.microsoft.com/office/drawing/2014/main" id="{AE5F520C-95EC-4597-A0F5-71E9A602920A}"/>
                </a:ext>
              </a:extLst>
            </p:cNvPr>
            <p:cNvSpPr/>
            <p:nvPr>
              <p:custDataLst>
                <p:tags r:id="rId65"/>
              </p:custDataLst>
            </p:nvPr>
          </p:nvSpPr>
          <p:spPr>
            <a:xfrm>
              <a:off x="10372778" y="5222010"/>
              <a:ext cx="80966" cy="170226"/>
            </a:xfrm>
            <a:custGeom>
              <a:avLst/>
              <a:gdLst>
                <a:gd name="connsiteX0" fmla="*/ 81264 w 80966"/>
                <a:gd name="connsiteY0" fmla="*/ 7580 h 170226"/>
                <a:gd name="connsiteX1" fmla="*/ 73887 w 80966"/>
                <a:gd name="connsiteY1" fmla="*/ 119 h 170226"/>
                <a:gd name="connsiteX2" fmla="*/ 63559 w 80966"/>
                <a:gd name="connsiteY2" fmla="*/ 10917 h 170226"/>
                <a:gd name="connsiteX3" fmla="*/ 70936 w 80966"/>
                <a:gd name="connsiteY3" fmla="*/ 18378 h 170226"/>
                <a:gd name="connsiteX4" fmla="*/ 81264 w 80966"/>
                <a:gd name="connsiteY4" fmla="*/ 7580 h 170226"/>
                <a:gd name="connsiteX5" fmla="*/ 42164 w 80966"/>
                <a:gd name="connsiteY5" fmla="*/ 139913 h 170226"/>
                <a:gd name="connsiteX6" fmla="*/ 18373 w 80966"/>
                <a:gd name="connsiteY6" fmla="*/ 164848 h 170226"/>
                <a:gd name="connsiteX7" fmla="*/ 11733 w 80966"/>
                <a:gd name="connsiteY7" fmla="*/ 163670 h 170226"/>
                <a:gd name="connsiteX8" fmla="*/ 18004 w 80966"/>
                <a:gd name="connsiteY8" fmla="*/ 153656 h 170226"/>
                <a:gd name="connsiteX9" fmla="*/ 10811 w 80966"/>
                <a:gd name="connsiteY9" fmla="*/ 146392 h 170226"/>
                <a:gd name="connsiteX10" fmla="*/ 298 w 80966"/>
                <a:gd name="connsiteY10" fmla="*/ 157976 h 170226"/>
                <a:gd name="connsiteX11" fmla="*/ 18557 w 80966"/>
                <a:gd name="connsiteY11" fmla="*/ 170345 h 170226"/>
                <a:gd name="connsiteX12" fmla="*/ 56919 w 80966"/>
                <a:gd name="connsiteY12" fmla="*/ 139323 h 170226"/>
                <a:gd name="connsiteX13" fmla="*/ 73518 w 80966"/>
                <a:gd name="connsiteY13" fmla="*/ 69034 h 170226"/>
                <a:gd name="connsiteX14" fmla="*/ 74440 w 80966"/>
                <a:gd name="connsiteY14" fmla="*/ 62162 h 170226"/>
                <a:gd name="connsiteX15" fmla="*/ 54706 w 80966"/>
                <a:gd name="connsiteY15" fmla="*/ 43706 h 170226"/>
                <a:gd name="connsiteX16" fmla="*/ 22430 w 80966"/>
                <a:gd name="connsiteY16" fmla="*/ 73746 h 170226"/>
                <a:gd name="connsiteX17" fmla="*/ 25565 w 80966"/>
                <a:gd name="connsiteY17" fmla="*/ 76299 h 170226"/>
                <a:gd name="connsiteX18" fmla="*/ 29254 w 80966"/>
                <a:gd name="connsiteY18" fmla="*/ 72764 h 170226"/>
                <a:gd name="connsiteX19" fmla="*/ 54153 w 80966"/>
                <a:gd name="connsiteY19" fmla="*/ 49204 h 170226"/>
                <a:gd name="connsiteX20" fmla="*/ 60423 w 80966"/>
                <a:gd name="connsiteY20" fmla="*/ 58824 h 170226"/>
                <a:gd name="connsiteX21" fmla="*/ 59870 w 80966"/>
                <a:gd name="connsiteY21" fmla="*/ 64714 h 170226"/>
                <a:gd name="connsiteX22" fmla="*/ 42164 w 80966"/>
                <a:gd name="connsiteY22" fmla="*/ 139913 h 170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966" h="170226">
                  <a:moveTo>
                    <a:pt x="81264" y="7580"/>
                  </a:moveTo>
                  <a:cubicBezTo>
                    <a:pt x="81264" y="4242"/>
                    <a:pt x="78867" y="119"/>
                    <a:pt x="73887" y="119"/>
                  </a:cubicBezTo>
                  <a:cubicBezTo>
                    <a:pt x="68538" y="119"/>
                    <a:pt x="63559" y="5616"/>
                    <a:pt x="63559" y="10917"/>
                  </a:cubicBezTo>
                  <a:cubicBezTo>
                    <a:pt x="63559" y="14059"/>
                    <a:pt x="65772" y="18378"/>
                    <a:pt x="70936" y="18378"/>
                  </a:cubicBezTo>
                  <a:cubicBezTo>
                    <a:pt x="75916" y="18378"/>
                    <a:pt x="81264" y="13274"/>
                    <a:pt x="81264" y="7580"/>
                  </a:cubicBezTo>
                  <a:close/>
                  <a:moveTo>
                    <a:pt x="42164" y="139913"/>
                  </a:moveTo>
                  <a:cubicBezTo>
                    <a:pt x="39029" y="153460"/>
                    <a:pt x="29254" y="164848"/>
                    <a:pt x="18373" y="164848"/>
                  </a:cubicBezTo>
                  <a:cubicBezTo>
                    <a:pt x="15975" y="164848"/>
                    <a:pt x="13762" y="164455"/>
                    <a:pt x="11733" y="163670"/>
                  </a:cubicBezTo>
                  <a:cubicBezTo>
                    <a:pt x="16528" y="161313"/>
                    <a:pt x="18004" y="156601"/>
                    <a:pt x="18004" y="153656"/>
                  </a:cubicBezTo>
                  <a:cubicBezTo>
                    <a:pt x="18004" y="148944"/>
                    <a:pt x="14499" y="146392"/>
                    <a:pt x="10811" y="146392"/>
                  </a:cubicBezTo>
                  <a:cubicBezTo>
                    <a:pt x="5093" y="146392"/>
                    <a:pt x="298" y="151693"/>
                    <a:pt x="298" y="157976"/>
                  </a:cubicBezTo>
                  <a:cubicBezTo>
                    <a:pt x="298" y="165437"/>
                    <a:pt x="7491" y="170345"/>
                    <a:pt x="18557" y="170345"/>
                  </a:cubicBezTo>
                  <a:cubicBezTo>
                    <a:pt x="29623" y="170345"/>
                    <a:pt x="51202" y="163277"/>
                    <a:pt x="56919" y="139323"/>
                  </a:cubicBezTo>
                  <a:lnTo>
                    <a:pt x="73518" y="69034"/>
                  </a:lnTo>
                  <a:cubicBezTo>
                    <a:pt x="74072" y="66874"/>
                    <a:pt x="74440" y="65107"/>
                    <a:pt x="74440" y="62162"/>
                  </a:cubicBezTo>
                  <a:cubicBezTo>
                    <a:pt x="74440" y="51363"/>
                    <a:pt x="65772" y="43706"/>
                    <a:pt x="54706" y="43706"/>
                  </a:cubicBezTo>
                  <a:cubicBezTo>
                    <a:pt x="34234" y="43706"/>
                    <a:pt x="22430" y="70997"/>
                    <a:pt x="22430" y="73746"/>
                  </a:cubicBezTo>
                  <a:cubicBezTo>
                    <a:pt x="22430" y="76299"/>
                    <a:pt x="25012" y="76299"/>
                    <a:pt x="25565" y="76299"/>
                  </a:cubicBezTo>
                  <a:cubicBezTo>
                    <a:pt x="27779" y="76299"/>
                    <a:pt x="27963" y="75709"/>
                    <a:pt x="29254" y="72764"/>
                  </a:cubicBezTo>
                  <a:cubicBezTo>
                    <a:pt x="33865" y="61377"/>
                    <a:pt x="43455" y="49204"/>
                    <a:pt x="54153" y="49204"/>
                  </a:cubicBezTo>
                  <a:cubicBezTo>
                    <a:pt x="58764" y="49204"/>
                    <a:pt x="60423" y="52541"/>
                    <a:pt x="60423" y="58824"/>
                  </a:cubicBezTo>
                  <a:cubicBezTo>
                    <a:pt x="60423" y="60984"/>
                    <a:pt x="60055" y="63733"/>
                    <a:pt x="59870" y="64714"/>
                  </a:cubicBezTo>
                  <a:lnTo>
                    <a:pt x="42164" y="139913"/>
                  </a:lnTo>
                  <a:close/>
                </a:path>
              </a:pathLst>
            </a:custGeom>
            <a:solidFill>
              <a:srgbClr val="000000"/>
            </a:solidFill>
            <a:ln w="2624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72" name="Freihandform: Form 71">
              <a:extLst>
                <a:ext uri="{FF2B5EF4-FFF2-40B4-BE49-F238E27FC236}">
                  <a16:creationId xmlns:a16="http://schemas.microsoft.com/office/drawing/2014/main" id="{34B961C0-1978-4987-DE15-0CAD8365C12F}"/>
                </a:ext>
              </a:extLst>
            </p:cNvPr>
            <p:cNvSpPr/>
            <p:nvPr>
              <p:custDataLst>
                <p:tags r:id="rId66"/>
              </p:custDataLst>
            </p:nvPr>
          </p:nvSpPr>
          <p:spPr>
            <a:xfrm>
              <a:off x="10481503" y="5267561"/>
              <a:ext cx="106787" cy="86585"/>
            </a:xfrm>
            <a:custGeom>
              <a:avLst/>
              <a:gdLst>
                <a:gd name="connsiteX0" fmla="*/ 97314 w 106787"/>
                <a:gd name="connsiteY0" fmla="*/ 13470 h 86585"/>
                <a:gd name="connsiteX1" fmla="*/ 104138 w 106787"/>
                <a:gd name="connsiteY1" fmla="*/ 11899 h 86585"/>
                <a:gd name="connsiteX2" fmla="*/ 107089 w 106787"/>
                <a:gd name="connsiteY2" fmla="*/ 5616 h 86585"/>
                <a:gd name="connsiteX3" fmla="*/ 99158 w 106787"/>
                <a:gd name="connsiteY3" fmla="*/ 119 h 86585"/>
                <a:gd name="connsiteX4" fmla="*/ 51943 w 106787"/>
                <a:gd name="connsiteY4" fmla="*/ 119 h 86585"/>
                <a:gd name="connsiteX5" fmla="*/ 302 w 106787"/>
                <a:gd name="connsiteY5" fmla="*/ 54701 h 86585"/>
                <a:gd name="connsiteX6" fmla="*/ 31840 w 106787"/>
                <a:gd name="connsiteY6" fmla="*/ 86705 h 86585"/>
                <a:gd name="connsiteX7" fmla="*/ 81637 w 106787"/>
                <a:gd name="connsiteY7" fmla="*/ 34282 h 86585"/>
                <a:gd name="connsiteX8" fmla="*/ 76104 w 106787"/>
                <a:gd name="connsiteY8" fmla="*/ 13470 h 86585"/>
                <a:gd name="connsiteX9" fmla="*/ 97314 w 106787"/>
                <a:gd name="connsiteY9" fmla="*/ 13470 h 86585"/>
                <a:gd name="connsiteX10" fmla="*/ 32024 w 106787"/>
                <a:gd name="connsiteY10" fmla="*/ 81207 h 86585"/>
                <a:gd name="connsiteX11" fmla="*/ 13765 w 106787"/>
                <a:gd name="connsiteY11" fmla="*/ 60199 h 86585"/>
                <a:gd name="connsiteX12" fmla="*/ 48808 w 106787"/>
                <a:gd name="connsiteY12" fmla="*/ 13470 h 86585"/>
                <a:gd name="connsiteX13" fmla="*/ 67804 w 106787"/>
                <a:gd name="connsiteY13" fmla="*/ 32122 h 86585"/>
                <a:gd name="connsiteX14" fmla="*/ 57107 w 106787"/>
                <a:gd name="connsiteY14" fmla="*/ 66482 h 86585"/>
                <a:gd name="connsiteX15" fmla="*/ 32024 w 106787"/>
                <a:gd name="connsiteY15" fmla="*/ 81207 h 8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6787" h="86585">
                  <a:moveTo>
                    <a:pt x="97314" y="13470"/>
                  </a:moveTo>
                  <a:cubicBezTo>
                    <a:pt x="100449" y="13470"/>
                    <a:pt x="102109" y="13470"/>
                    <a:pt x="104138" y="11899"/>
                  </a:cubicBezTo>
                  <a:cubicBezTo>
                    <a:pt x="106536" y="9739"/>
                    <a:pt x="107089" y="6991"/>
                    <a:pt x="107089" y="5616"/>
                  </a:cubicBezTo>
                  <a:cubicBezTo>
                    <a:pt x="107089" y="119"/>
                    <a:pt x="102294" y="119"/>
                    <a:pt x="99158" y="119"/>
                  </a:cubicBezTo>
                  <a:lnTo>
                    <a:pt x="51943" y="119"/>
                  </a:lnTo>
                  <a:cubicBezTo>
                    <a:pt x="22434" y="119"/>
                    <a:pt x="302" y="31140"/>
                    <a:pt x="302" y="54701"/>
                  </a:cubicBezTo>
                  <a:cubicBezTo>
                    <a:pt x="302" y="72961"/>
                    <a:pt x="13028" y="86705"/>
                    <a:pt x="31840" y="86705"/>
                  </a:cubicBezTo>
                  <a:cubicBezTo>
                    <a:pt x="55079" y="86705"/>
                    <a:pt x="81637" y="64322"/>
                    <a:pt x="81637" y="34282"/>
                  </a:cubicBezTo>
                  <a:cubicBezTo>
                    <a:pt x="81637" y="31140"/>
                    <a:pt x="81637" y="22305"/>
                    <a:pt x="76104" y="13470"/>
                  </a:cubicBezTo>
                  <a:lnTo>
                    <a:pt x="97314" y="13470"/>
                  </a:lnTo>
                  <a:close/>
                  <a:moveTo>
                    <a:pt x="32024" y="81207"/>
                  </a:moveTo>
                  <a:cubicBezTo>
                    <a:pt x="22065" y="81207"/>
                    <a:pt x="13765" y="74139"/>
                    <a:pt x="13765" y="60199"/>
                  </a:cubicBezTo>
                  <a:cubicBezTo>
                    <a:pt x="13765" y="54309"/>
                    <a:pt x="17085" y="13470"/>
                    <a:pt x="48808" y="13470"/>
                  </a:cubicBezTo>
                  <a:cubicBezTo>
                    <a:pt x="58214" y="13470"/>
                    <a:pt x="67804" y="17200"/>
                    <a:pt x="67804" y="32122"/>
                  </a:cubicBezTo>
                  <a:cubicBezTo>
                    <a:pt x="67804" y="35656"/>
                    <a:pt x="66145" y="53327"/>
                    <a:pt x="57107" y="66482"/>
                  </a:cubicBezTo>
                  <a:cubicBezTo>
                    <a:pt x="49361" y="77280"/>
                    <a:pt x="39033" y="81207"/>
                    <a:pt x="32024" y="81207"/>
                  </a:cubicBezTo>
                  <a:close/>
                </a:path>
              </a:pathLst>
            </a:custGeom>
            <a:solidFill>
              <a:srgbClr val="000000"/>
            </a:solidFill>
            <a:ln w="2624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  <p:sp>
          <p:nvSpPr>
            <p:cNvPr id="73" name="Freihandform: Form 72">
              <a:extLst>
                <a:ext uri="{FF2B5EF4-FFF2-40B4-BE49-F238E27FC236}">
                  <a16:creationId xmlns:a16="http://schemas.microsoft.com/office/drawing/2014/main" id="{F8F3BC84-53B9-1657-51E4-C0EDE8C017A2}"/>
                </a:ext>
              </a:extLst>
            </p:cNvPr>
            <p:cNvSpPr/>
            <p:nvPr>
              <p:custDataLst>
                <p:tags r:id="rId67"/>
              </p:custDataLst>
            </p:nvPr>
          </p:nvSpPr>
          <p:spPr>
            <a:xfrm>
              <a:off x="10679077" y="5280380"/>
              <a:ext cx="30826" cy="83865"/>
            </a:xfrm>
            <a:custGeom>
              <a:avLst/>
              <a:gdLst>
                <a:gd name="connsiteX0" fmla="*/ 31136 w 30826"/>
                <a:gd name="connsiteY0" fmla="*/ 29568 h 83865"/>
                <a:gd name="connsiteX1" fmla="*/ 14273 w 30826"/>
                <a:gd name="connsiteY1" fmla="*/ 117 h 83865"/>
                <a:gd name="connsiteX2" fmla="*/ 309 w 30826"/>
                <a:gd name="connsiteY2" fmla="*/ 14983 h 83865"/>
                <a:gd name="connsiteX3" fmla="*/ 14273 w 30826"/>
                <a:gd name="connsiteY3" fmla="*/ 29849 h 83865"/>
                <a:gd name="connsiteX4" fmla="*/ 23495 w 30826"/>
                <a:gd name="connsiteY4" fmla="*/ 26202 h 83865"/>
                <a:gd name="connsiteX5" fmla="*/ 24812 w 30826"/>
                <a:gd name="connsiteY5" fmla="*/ 25361 h 83865"/>
                <a:gd name="connsiteX6" fmla="*/ 25339 w 30826"/>
                <a:gd name="connsiteY6" fmla="*/ 29568 h 83865"/>
                <a:gd name="connsiteX7" fmla="*/ 7423 w 30826"/>
                <a:gd name="connsiteY7" fmla="*/ 76409 h 83865"/>
                <a:gd name="connsiteX8" fmla="*/ 4524 w 30826"/>
                <a:gd name="connsiteY8" fmla="*/ 80897 h 83865"/>
                <a:gd name="connsiteX9" fmla="*/ 7159 w 30826"/>
                <a:gd name="connsiteY9" fmla="*/ 83982 h 83865"/>
                <a:gd name="connsiteX10" fmla="*/ 31136 w 30826"/>
                <a:gd name="connsiteY10" fmla="*/ 29568 h 8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826" h="83865">
                  <a:moveTo>
                    <a:pt x="31136" y="29568"/>
                  </a:moveTo>
                  <a:cubicBezTo>
                    <a:pt x="31136" y="11056"/>
                    <a:pt x="24549" y="117"/>
                    <a:pt x="14273" y="117"/>
                  </a:cubicBezTo>
                  <a:cubicBezTo>
                    <a:pt x="5578" y="117"/>
                    <a:pt x="309" y="7129"/>
                    <a:pt x="309" y="14983"/>
                  </a:cubicBezTo>
                  <a:cubicBezTo>
                    <a:pt x="309" y="22556"/>
                    <a:pt x="5578" y="29849"/>
                    <a:pt x="14273" y="29849"/>
                  </a:cubicBezTo>
                  <a:cubicBezTo>
                    <a:pt x="17435" y="29849"/>
                    <a:pt x="20860" y="28727"/>
                    <a:pt x="23495" y="26202"/>
                  </a:cubicBezTo>
                  <a:cubicBezTo>
                    <a:pt x="24285" y="25641"/>
                    <a:pt x="24549" y="25361"/>
                    <a:pt x="24812" y="25361"/>
                  </a:cubicBezTo>
                  <a:cubicBezTo>
                    <a:pt x="25076" y="25361"/>
                    <a:pt x="25339" y="25641"/>
                    <a:pt x="25339" y="29568"/>
                  </a:cubicBezTo>
                  <a:cubicBezTo>
                    <a:pt x="25339" y="50324"/>
                    <a:pt x="16117" y="67153"/>
                    <a:pt x="7423" y="76409"/>
                  </a:cubicBezTo>
                  <a:cubicBezTo>
                    <a:pt x="4524" y="79495"/>
                    <a:pt x="4524" y="80056"/>
                    <a:pt x="4524" y="80897"/>
                  </a:cubicBezTo>
                  <a:cubicBezTo>
                    <a:pt x="4524" y="82860"/>
                    <a:pt x="5842" y="83982"/>
                    <a:pt x="7159" y="83982"/>
                  </a:cubicBezTo>
                  <a:cubicBezTo>
                    <a:pt x="10057" y="83982"/>
                    <a:pt x="31136" y="62385"/>
                    <a:pt x="31136" y="29568"/>
                  </a:cubicBezTo>
                  <a:close/>
                </a:path>
              </a:pathLst>
            </a:custGeom>
            <a:solidFill>
              <a:srgbClr val="000000"/>
            </a:solidFill>
            <a:ln w="2624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de-DE"/>
            </a:p>
          </p:txBody>
        </p:sp>
      </p:grpSp>
      <p:pic>
        <p:nvPicPr>
          <p:cNvPr id="76" name="Grafik 75" descr="\documentclass{article}&#10;\usepackage{amsmath}&#10;\pagestyle{empty}&#10;\begin{document}&#10;&#10;\begin{equation*}&#10;\propto \widehat{\gamma}(\vec{k}) := \frac{1}{D} \sum_{\alpha=1}^{D} \cos k_\alpha&#10;\end{equation*}&#10;&#10;\end{document}" title="IguanaTex Bitmap Display">
            <a:extLst>
              <a:ext uri="{FF2B5EF4-FFF2-40B4-BE49-F238E27FC236}">
                <a16:creationId xmlns:a16="http://schemas.microsoft.com/office/drawing/2014/main" id="{06CC12F9-6030-34C9-7A8D-2BC68CB0C8E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0"/>
          <a:stretch>
            <a:fillRect/>
          </a:stretch>
        </p:blipFill>
        <p:spPr>
          <a:xfrm>
            <a:off x="2395157" y="2926308"/>
            <a:ext cx="2019394" cy="588321"/>
          </a:xfrm>
          <a:prstGeom prst="rect">
            <a:avLst/>
          </a:prstGeom>
        </p:spPr>
      </p:pic>
      <p:pic>
        <p:nvPicPr>
          <p:cNvPr id="78" name="Grafik 77" descr="\documentclass{article}&#10;\usepackage{amsmath}&#10;\pagestyle{empty}&#10;\begin{document}&#10;&#10;\begin{equation*}&#10;\frac{1}{N} \sum_{\vec{k}} O_{\vec{k}} \to \int_{-1}^{1} \rho(\gamma) O(\gamma) \mathrm{d} \gamma&#10;\end{equation*}&#10;&#10;\end{document}" title="IguanaTex Bitmap Display">
            <a:extLst>
              <a:ext uri="{FF2B5EF4-FFF2-40B4-BE49-F238E27FC236}">
                <a16:creationId xmlns:a16="http://schemas.microsoft.com/office/drawing/2014/main" id="{06E3406D-810A-A648-9CE2-931B1161416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1"/>
          <a:stretch>
            <a:fillRect/>
          </a:stretch>
        </p:blipFill>
        <p:spPr>
          <a:xfrm>
            <a:off x="3078689" y="3662346"/>
            <a:ext cx="2585464" cy="61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350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149BE9-E2A0-D86D-4970-F366B5ABE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4" y="505600"/>
            <a:ext cx="4545013" cy="45520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9CB38"/>
                </a:solidFill>
              </a:rPr>
              <a:t>Mean-field</a:t>
            </a:r>
            <a:r>
              <a:rPr lang="en-US" dirty="0"/>
              <a:t> phase diagram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AF5A356-2B1F-6D48-53A5-B79EAF36B8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0825" y="1060450"/>
                <a:ext cx="5297488" cy="3311999"/>
              </a:xfrm>
            </p:spPr>
            <p:txBody>
              <a:bodyPr/>
              <a:lstStyle/>
              <a:p>
                <a:r>
                  <a:rPr lang="en-US" dirty="0"/>
                  <a:t>At temperature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Latin Modern Math" panose="02000503000000000000" pitchFamily="50" charset="0"/>
                        <a:ea typeface="Latin Modern Math" panose="02000503000000000000" pitchFamily="50" charset="0"/>
                      </a:rPr>
                      <m:t>𝑇</m:t>
                    </m:r>
                    <m:r>
                      <a:rPr lang="en-US" b="0" i="1" smtClean="0">
                        <a:latin typeface="Latin Modern Math" panose="02000503000000000000" pitchFamily="50" charset="0"/>
                        <a:ea typeface="Latin Modern Math" panose="02000503000000000000" pitchFamily="50" charset="0"/>
                      </a:rPr>
                      <m:t>=0</m:t>
                    </m:r>
                  </m:oMath>
                </a14:m>
                <a:r>
                  <a:rPr lang="en-US" dirty="0"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 </a:t>
                </a:r>
                <a:r>
                  <a:rPr lang="en-US" dirty="0"/>
                  <a:t>and half-filling</a:t>
                </a:r>
              </a:p>
              <a:p>
                <a:endParaRPr lang="cs-CZ" dirty="0"/>
              </a:p>
              <a:p>
                <a:endParaRPr lang="en-US" dirty="0"/>
              </a:p>
              <a:p>
                <a:r>
                  <a:rPr lang="en-US" dirty="0"/>
                  <a:t>Difference between lattices mostly quantitative</a:t>
                </a:r>
              </a:p>
              <a:p>
                <a:pPr lvl="5"/>
                <a:r>
                  <a:rPr lang="en-US" dirty="0"/>
                  <a:t>          -wave not accessible for us</a:t>
                </a:r>
              </a:p>
              <a:p>
                <a:pPr lvl="5"/>
                <a:r>
                  <a:rPr lang="en-US" dirty="0"/>
                  <a:t>Phase-separation</a:t>
                </a:r>
                <a:r>
                  <a:rPr lang="cs-CZ" dirty="0"/>
                  <a:t> </a:t>
                </a:r>
                <a:r>
                  <a:rPr lang="en-US" dirty="0"/>
                  <a:t>confirmed in 2D</a:t>
                </a:r>
              </a:p>
              <a:p>
                <a:pPr lvl="5"/>
                <a:r>
                  <a:rPr lang="en-US" dirty="0"/>
                  <a:t>and expected in 3D</a:t>
                </a:r>
                <a:endParaRPr lang="cs-CZ" dirty="0"/>
              </a:p>
              <a:p>
                <a:pPr lvl="5"/>
                <a:endParaRPr lang="cs-CZ" dirty="0"/>
              </a:p>
              <a:p>
                <a:pPr lvl="5"/>
                <a:endParaRPr lang="en-US" dirty="0"/>
              </a:p>
              <a:p>
                <a:pPr lvl="3"/>
                <a:r>
                  <a:rPr lang="cs-CZ" dirty="0"/>
                  <a:t>         </a:t>
                </a:r>
                <a14:m>
                  <m:oMath xmlns:m="http://schemas.openxmlformats.org/officeDocument/2006/math">
                    <m:r>
                      <a:rPr lang="cs-CZ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cs-CZ" dirty="0"/>
                  <a:t> </a:t>
                </a:r>
                <a:r>
                  <a:rPr lang="en-US" dirty="0"/>
                  <a:t>CDW-SC coexistence due to SO(4)</a:t>
                </a:r>
                <a:r>
                  <a:rPr lang="cs-CZ" dirty="0"/>
                  <a:t> </a:t>
                </a:r>
                <a:r>
                  <a:rPr lang="en-US" dirty="0"/>
                  <a:t>symmetry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EAF5A356-2B1F-6D48-53A5-B79EAF36B8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825" y="1060450"/>
                <a:ext cx="5297488" cy="3311999"/>
              </a:xfrm>
              <a:blipFill>
                <a:blip r:embed="rId5"/>
                <a:stretch>
                  <a:fillRect l="-2186" t="-33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0E9A096F-E3F3-1198-EE5D-EF46C3D1FDB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81638" y="338270"/>
            <a:ext cx="2963614" cy="4170298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36D23A-9F31-E53A-E7FF-C574E3196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50560" y="4556298"/>
            <a:ext cx="1666884" cy="524171"/>
          </a:xfrm>
        </p:spPr>
        <p:txBody>
          <a:bodyPr/>
          <a:lstStyle/>
          <a:p>
            <a:r>
              <a:rPr lang="en-US" dirty="0"/>
              <a:t>Joshua Althüser, AG </a:t>
            </a:r>
            <a:r>
              <a:rPr lang="en-US" dirty="0" err="1"/>
              <a:t>Uhrig</a:t>
            </a:r>
            <a:endParaRPr lang="en-US" dirty="0"/>
          </a:p>
          <a:p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E0A06854-D21B-FDA0-A8D9-70F9121F0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900A5-A529-3948-A6E7-38E9B51F9FF7}" type="datetime1">
              <a:rPr lang="de-DE" noProof="0" smtClean="0"/>
              <a:t>07.04.2024</a:t>
            </a:fld>
            <a:endParaRPr lang="en-US" noProof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5F752DB-A847-88C6-40C5-697B384E5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0CCE7-EF75-7941-BDED-F059478210DA}" type="slidenum">
              <a:rPr lang="en-US" noProof="0" smtClean="0"/>
              <a:t>5</a:t>
            </a:fld>
            <a:endParaRPr lang="en-US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Fußzeilenplatzhalter 4">
                <a:extLst>
                  <a:ext uri="{FF2B5EF4-FFF2-40B4-BE49-F238E27FC236}">
                    <a16:creationId xmlns:a16="http://schemas.microsoft.com/office/drawing/2014/main" id="{B2054614-25BA-6896-E188-5D844578E4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65057" y="4563262"/>
                <a:ext cx="4044231" cy="524171"/>
              </a:xfrm>
              <a:prstGeom prst="rect">
                <a:avLst/>
              </a:prstGeom>
            </p:spPr>
            <p:txBody>
              <a:bodyPr vert="horz" lIns="0" tIns="90000" rIns="0" bIns="0" rtlCol="0" anchor="t" anchorCtr="0"/>
              <a:lstStyle>
                <a:defPPr>
                  <a:defRPr lang="en-US"/>
                </a:defPPr>
                <a:lvl1pPr marL="0" marR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1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dirty="0"/>
                  <a:t>-boundary from Phys. Rev. B 37, 9410 (1988)</a:t>
                </a:r>
                <a:br>
                  <a:rPr lang="en-US" dirty="0"/>
                </a:br>
                <a:r>
                  <a:rPr lang="en-US" dirty="0"/>
                  <a:t>PS described in Phys. Rev. B 108, 205156 (2023</a:t>
                </a:r>
                <a:r>
                  <a:rPr lang="cs-CZ" dirty="0"/>
                  <a:t>)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79" name="Fußzeilenplatzhalter 4">
                <a:extLst>
                  <a:ext uri="{FF2B5EF4-FFF2-40B4-BE49-F238E27FC236}">
                    <a16:creationId xmlns:a16="http://schemas.microsoft.com/office/drawing/2014/main" id="{B2054614-25BA-6896-E188-5D844578E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057" y="4563262"/>
                <a:ext cx="4044231" cy="524171"/>
              </a:xfrm>
              <a:prstGeom prst="rect">
                <a:avLst/>
              </a:prstGeom>
              <a:blipFill>
                <a:blip r:embed="rId8"/>
                <a:stretch>
                  <a:fillRect l="-2108" b="-116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7" name="Picture 76" descr="\documentclass{article}&#10;\usepackage{amsmath}&#10;\pagestyle{empty}&#10;\begin{document}&#10;&#10;$d_{x^2-y^2}$&#10;&#10;&#10;\end{document}" title="IguanaTex Bitmap Display">
            <a:extLst>
              <a:ext uri="{FF2B5EF4-FFF2-40B4-BE49-F238E27FC236}">
                <a16:creationId xmlns:a16="http://schemas.microsoft.com/office/drawing/2014/main" id="{4C44DA92-D204-7FC5-C7F3-67284741493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143937" y="2118590"/>
            <a:ext cx="440762" cy="166400"/>
          </a:xfrm>
          <a:prstGeom prst="rect">
            <a:avLst/>
          </a:prstGeom>
        </p:spPr>
      </p:pic>
      <p:pic>
        <p:nvPicPr>
          <p:cNvPr id="81" name="Picture 80" descr="\documentclass{article}&#10;\usepackage{amsmath}&#10;\pagestyle{empty}&#10;\begin{document}&#10;&#10;$V=0$&#10;&#10;&#10;\end{document}" title="IguanaTex Bitmap Display">
            <a:extLst>
              <a:ext uri="{FF2B5EF4-FFF2-40B4-BE49-F238E27FC236}">
                <a16:creationId xmlns:a16="http://schemas.microsoft.com/office/drawing/2014/main" id="{6829B100-7CBD-ABDB-42AD-8A3F94E1EE7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05966" y="3312729"/>
            <a:ext cx="515657" cy="14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585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C88A4F-CBAB-3607-695D-6270799D5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Method: Iterated equations of motion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21B512-B578-E94C-47FD-AE9C1D919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a time-dependent operator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cs-CZ" dirty="0"/>
          </a:p>
          <a:p>
            <a:endParaRPr lang="en-US" dirty="0"/>
          </a:p>
          <a:p>
            <a:r>
              <a:rPr lang="en-US" dirty="0"/>
              <a:t>With</a:t>
            </a:r>
            <a:r>
              <a:rPr lang="cs-CZ" dirty="0"/>
              <a:t> </a:t>
            </a:r>
            <a:r>
              <a:rPr lang="en-US" dirty="0"/>
              <a:t>the </a:t>
            </a:r>
            <a:r>
              <a:rPr lang="en-US" dirty="0" err="1"/>
              <a:t>symplectic</a:t>
            </a:r>
            <a:r>
              <a:rPr lang="en-US" dirty="0"/>
              <a:t> product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39A46AD-48CD-231A-72C5-99122DCE29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35538" y="3953988"/>
            <a:ext cx="7949929" cy="524161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cs-CZ" dirty="0">
                <a:latin typeface="Latin Modern Math" panose="02000503000000000000" pitchFamily="50" charset="0"/>
                <a:ea typeface="Latin Modern Math" panose="02000503000000000000" pitchFamily="50" charset="0"/>
              </a:rPr>
              <a:t> </a:t>
            </a:r>
            <a:endParaRPr lang="en-US" dirty="0">
              <a:latin typeface="Latin Modern Math" panose="02000503000000000000" pitchFamily="50" charset="0"/>
              <a:ea typeface="Latin Modern Math" panose="02000503000000000000" pitchFamily="50" charset="0"/>
            </a:endParaRP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E43A05C-DB72-54A9-94E9-D2E798DEE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Joshua Althüser, AG </a:t>
            </a:r>
            <a:r>
              <a:rPr lang="en-US" dirty="0" err="1"/>
              <a:t>Uhrig</a:t>
            </a:r>
            <a:endParaRPr lang="en-US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0C37F2C-991C-B7DF-EC53-39DBBBB8C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498CF-5F68-824F-BBC8-B4BCDC4AE81A}" type="datetime1">
              <a:rPr lang="de-DE" smtClean="0"/>
              <a:t>07.04.2024</a:t>
            </a:fld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729D7AC0-3072-3C65-A672-7C9BF9974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0CCE7-EF75-7941-BDED-F059478210DA}" type="slidenum">
              <a:rPr lang="en-US" smtClean="0"/>
              <a:t>6</a:t>
            </a:fld>
            <a:endParaRPr lang="en-US" dirty="0"/>
          </a:p>
        </p:txBody>
      </p:sp>
      <p:pic>
        <p:nvPicPr>
          <p:cNvPr id="10" name="Grafik 9" descr="\documentclass{article}&#10;\usepackage{amsmath}&#10;\pagestyle{empty}&#10;\begin{document}&#10;&#10;$\hat{a}(t) = \sum_j c_j(t) \hat{A}_j$ &#10;&#10;&#10;\end{document}" title="IguanaTex Bitmap Display">
            <a:extLst>
              <a:ext uri="{FF2B5EF4-FFF2-40B4-BE49-F238E27FC236}">
                <a16:creationId xmlns:a16="http://schemas.microsoft.com/office/drawing/2014/main" id="{1E0F25C5-7351-7323-6E5B-50E75D1A816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885932" y="1056632"/>
            <a:ext cx="1550629" cy="281600"/>
          </a:xfrm>
          <a:prstGeom prst="rect">
            <a:avLst/>
          </a:prstGeom>
        </p:spPr>
      </p:pic>
      <p:pic>
        <p:nvPicPr>
          <p:cNvPr id="12" name="Grafik 11" descr="\documentclass{article}&#10;\usepackage{amsmath}&#10;\pagestyle{empty}&#10;\begin{document}&#10;&#10;&#10;$(\hat{A} | \hat{B}) := \langle [\hat{A}^\dagger, \hat{B}] \rangle$&#10;&#10;\end{document}" title="IguanaTex Bitmap Display">
            <a:extLst>
              <a:ext uri="{FF2B5EF4-FFF2-40B4-BE49-F238E27FC236}">
                <a16:creationId xmlns:a16="http://schemas.microsoft.com/office/drawing/2014/main" id="{253DC338-B58F-81A6-F033-23664F68231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134868" y="3337893"/>
            <a:ext cx="1573790" cy="242590"/>
          </a:xfrm>
          <a:prstGeom prst="rect">
            <a:avLst/>
          </a:prstGeom>
        </p:spPr>
      </p:pic>
      <p:pic>
        <p:nvPicPr>
          <p:cNvPr id="25" name="Picture 24" descr="\documentclass{article}&#10;\usepackage{amsmath}&#10;\usepackage{xcolor}&#10;\pagestyle{empty}&#10;\begin{document}&#10;&#10;\definecolor{tug}{HTML}{63A537}&#10;&#10;&#10;\begin{align*}&#10;    \frac{\mathrm{d}}{\mathrm{d}t} \hat{a}(t) = \sum_j \frac{\mathrm{d}}{\mathrm{d}t} c_j(t) \hat{A}_j &amp;= \mathrm{i} \sum_j c_j(t) [\hat{H}, \hat{A}_j] \\&#10;    \Rightarrow \sum_j \textcolor{tug}{\underbrace{(\hat{A}_i | \hat{A}_j)}_{:=\mathcal{N}_{ij}}} \frac{\mathrm{d}}{\mathrm{d}t} c_j(t) &#10;&amp;= \mathrm{i} \sum_j \textcolor{tug}{\underbrace{(\hat{A}_i | [\hat{H}, \hat{A}_j])}_{:=\mathcal{M}_{ij}}} c_j(t) \\&#10;    \Rightarrow \mathcal{N} \frac{\mathrm{d}}{\mathrm{d}t} \vec{c}(t) &amp;= \mathrm{i} \mathcal{M} \vec{c}(t)&#10;\end{align*}&#10;&#10;&#10;\end{document}" title="IguanaTex Bitmap Display">
            <a:extLst>
              <a:ext uri="{FF2B5EF4-FFF2-40B4-BE49-F238E27FC236}">
                <a16:creationId xmlns:a16="http://schemas.microsoft.com/office/drawing/2014/main" id="{3DCE7CDC-9DCF-145C-7098-0FDF49A376D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411276" y="1381649"/>
            <a:ext cx="3739195" cy="1639529"/>
          </a:xfrm>
          <a:prstGeom prst="rect">
            <a:avLst/>
          </a:prstGeom>
        </p:spPr>
      </p:pic>
      <p:pic>
        <p:nvPicPr>
          <p:cNvPr id="23" name="Picture 22" descr="\documentclass{article}&#10;\usepackage{amsmath}&#10;\usepackage{xcolor}&#10;\pagestyle{empty}&#10;\begin{document}&#10;&#10;\definecolor{tug}{HTML}{99CB38}&#10;\textcolor{tug}{$\vec{c}(t) = \exp (\mathrm{i} \mathcal{N}^{-1} \mathcal{M} t) \vec{c}(0)$}&#10;&#10;\end{document}" title="IguanaTex Bitmap Display">
            <a:extLst>
              <a:ext uri="{FF2B5EF4-FFF2-40B4-BE49-F238E27FC236}">
                <a16:creationId xmlns:a16="http://schemas.microsoft.com/office/drawing/2014/main" id="{46CE42A4-31A3-F4D8-F7A9-D0D38C62D64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240339" y="3857303"/>
            <a:ext cx="2541461" cy="26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47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5EC12-FD05-3EBB-2D6D-9D0F4E7A7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Green‘s</a:t>
            </a:r>
            <a:r>
              <a:rPr lang="cs-CZ" dirty="0"/>
              <a:t> </a:t>
            </a:r>
            <a:r>
              <a:rPr lang="cs-CZ" dirty="0" err="1"/>
              <a:t>functions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EA360F-8AE1-DF90-BB62-46E85F6C42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Definition for some operators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Is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Latin Modern Math" panose="02000503000000000000" pitchFamily="50" charset="0"/>
                        <a:ea typeface="Latin Modern Math" panose="02000503000000000000" pitchFamily="50" charset="0"/>
                      </a:rPr>
                      <m:t>(</m:t>
                    </m:r>
                    <m:r>
                      <a:rPr lang="en-US" b="0" i="1" smtClean="0">
                        <a:latin typeface="Latin Modern Math" panose="02000503000000000000" pitchFamily="50" charset="0"/>
                        <a:ea typeface="Latin Modern Math" panose="02000503000000000000" pitchFamily="50" charset="0"/>
                      </a:rPr>
                      <m:t>𝑖</m:t>
                    </m:r>
                    <m:r>
                      <a:rPr lang="en-US" b="0" i="1" smtClean="0">
                        <a:latin typeface="Latin Modern Math" panose="02000503000000000000" pitchFamily="50" charset="0"/>
                        <a:ea typeface="Latin Modern Math" panose="02000503000000000000" pitchFamily="50" charset="0"/>
                      </a:rPr>
                      <m:t>, </m:t>
                    </m:r>
                    <m:r>
                      <a:rPr lang="en-US" b="0" i="1" smtClean="0">
                        <a:latin typeface="Latin Modern Math" panose="02000503000000000000" pitchFamily="50" charset="0"/>
                        <a:ea typeface="Latin Modern Math" panose="02000503000000000000" pitchFamily="50" charset="0"/>
                      </a:rPr>
                      <m:t>𝑗</m:t>
                    </m:r>
                    <m:r>
                      <a:rPr lang="en-US" b="0" i="1" smtClean="0">
                        <a:latin typeface="Latin Modern Math" panose="02000503000000000000" pitchFamily="50" charset="0"/>
                        <a:ea typeface="Latin Modern Math" panose="02000503000000000000" pitchFamily="50" charset="0"/>
                      </a:rPr>
                      <m:t>)</m:t>
                    </m:r>
                  </m:oMath>
                </a14:m>
                <a:r>
                  <a:rPr lang="en-US" dirty="0">
                    <a:latin typeface="Latin Modern Math" panose="02000503000000000000" pitchFamily="50" charset="0"/>
                    <a:ea typeface="Latin Modern Math" panose="02000503000000000000" pitchFamily="50" charset="0"/>
                  </a:rPr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element of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Matrix inverse by </a:t>
                </a:r>
                <a:r>
                  <a:rPr lang="en-US" dirty="0" err="1"/>
                  <a:t>Lanczos</a:t>
                </a:r>
                <a:r>
                  <a:rPr lang="en-US" dirty="0"/>
                  <a:t> tridiagonalization and continued fraction expansion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EA360F-8AE1-DF90-BB62-46E85F6C42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340" t="-2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9A8D93-EB24-1A0D-0297-C35C956217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Powerful method for computing various Green‘s functions!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2D3FF8-0749-CDF9-41CB-EC7D32A40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Joshua Althüser, AG Uhrig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FBAB57-2121-4C68-691E-2FC4A19F8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498CF-5F68-824F-BBC8-B4BCDC4AE81A}" type="datetime1">
              <a:rPr lang="de-DE" smtClean="0"/>
              <a:t>07.04.2024</a:t>
            </a:fld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C301C54-DBA3-C99A-6A3E-DF3DFE86F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0CCE7-EF75-7941-BDED-F059478210DA}" type="slidenum">
              <a:rPr lang="en-US" smtClean="0"/>
              <a:t>7</a:t>
            </a:fld>
            <a:endParaRPr lang="en-US" dirty="0"/>
          </a:p>
        </p:txBody>
      </p:sp>
      <p:pic>
        <p:nvPicPr>
          <p:cNvPr id="10" name="Picture 9" descr="\documentclass{article}&#10;\usepackage{amsmath}&#10;\pagestyle{empty}&#10;\begin{document}&#10;&#10;\begin{equation*}&#10;G_{A_i A_j^\dagger} (\omega) = - \mathrm{i} \int_0^\infty \langle [ A_i(t), A_j^\dagger (0) ] \rangle e^{\mathrm{i}(\omega + \mathrm{i} 0^+)t} \mathrm{d} t&#10;\end{equation*}&#10;&#10;\end{document}" title="IguanaTex Bitmap Display">
            <a:extLst>
              <a:ext uri="{FF2B5EF4-FFF2-40B4-BE49-F238E27FC236}">
                <a16:creationId xmlns:a16="http://schemas.microsoft.com/office/drawing/2014/main" id="{151AE9B5-AA2D-1D40-3B78-32DEA2CD2FD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220913" y="1468486"/>
            <a:ext cx="4020419" cy="476648"/>
          </a:xfrm>
          <a:prstGeom prst="rect">
            <a:avLst/>
          </a:prstGeom>
        </p:spPr>
      </p:pic>
      <p:pic>
        <p:nvPicPr>
          <p:cNvPr id="12" name="Picture 11" descr="\documentclass{article}&#10;\usepackage{amsmath}&#10;\pagestyle{empty}&#10;\begin{document}&#10;&#10;&#10;$A_i, A_j^\dagger$&#10;&#10;\end{document}" title="IguanaTex Bitmap Display">
            <a:extLst>
              <a:ext uri="{FF2B5EF4-FFF2-40B4-BE49-F238E27FC236}">
                <a16:creationId xmlns:a16="http://schemas.microsoft.com/office/drawing/2014/main" id="{B39452C3-3739-C6CE-80E8-47A7B9238AF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22626" y="1062817"/>
            <a:ext cx="558800" cy="305039"/>
          </a:xfrm>
          <a:prstGeom prst="rect">
            <a:avLst/>
          </a:prstGeom>
        </p:spPr>
      </p:pic>
      <p:pic>
        <p:nvPicPr>
          <p:cNvPr id="14" name="Picture 13" descr="\documentclass{article}&#10;\usepackage{amsmath}&#10;\pagestyle{empty}&#10;\begin{document}&#10;&#10;\begin{equation*}&#10;\mathcal{G} (z = \omega + \mathrm{i} 0^+) = \mathcal{N} \frac{1}{-z \mathcal{N} - \mathcal{M}} \mathcal{N}&#10;\end{equation*}&#10;&#10;\end{document}" title="IguanaTex Bitmap Display">
            <a:extLst>
              <a:ext uri="{FF2B5EF4-FFF2-40B4-BE49-F238E27FC236}">
                <a16:creationId xmlns:a16="http://schemas.microsoft.com/office/drawing/2014/main" id="{353DBD53-F6F4-D7DC-5F22-12707959C93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882900" y="2196054"/>
            <a:ext cx="2985447" cy="42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900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FFFF9-922C-28A1-5B41-AB3DB036F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505600"/>
            <a:ext cx="4967720" cy="455206"/>
          </a:xfrm>
        </p:spPr>
        <p:txBody>
          <a:bodyPr>
            <a:normAutofit/>
          </a:bodyPr>
          <a:lstStyle/>
          <a:p>
            <a:r>
              <a:rPr lang="cs-CZ" dirty="0"/>
              <a:t>CDW-SC </a:t>
            </a:r>
            <a:r>
              <a:rPr lang="cs-CZ" dirty="0" err="1"/>
              <a:t>transition</a:t>
            </a:r>
            <a:endParaRPr lang="de-DE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31696E2-826D-4174-4AD6-15966F2F60D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00" y="1107514"/>
            <a:ext cx="4572000" cy="2857034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D168A-840B-9A78-5079-7A94ACF9A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Joshua Althüser, AG Uhrig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6AC0BC-0CD0-37E8-CDB9-36D96FF11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DC6CE-D075-8642-A01F-691F0A9CA5E8}" type="datetime1">
              <a:rPr lang="de-DE" noProof="0" smtClean="0"/>
              <a:t>07.04.2024</a:t>
            </a:fld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2553F1-D0A6-F00F-A0F0-BC9564E7F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0CCE7-EF75-7941-BDED-F059478210DA}" type="slidenum">
              <a:rPr lang="en-US" noProof="0" smtClean="0"/>
              <a:t>8</a:t>
            </a:fld>
            <a:endParaRPr lang="en-US" noProof="0"/>
          </a:p>
        </p:txBody>
      </p:sp>
      <p:pic>
        <p:nvPicPr>
          <p:cNvPr id="20" name="Picture 19" descr="\documentclass{article}&#10;\usepackage{amsmath}&#10;\usepackage{enumitem,xcolor}&#10;\pagestyle{empty}&#10;\begin{document}&#10;&#10;\definecolor{tug}{HTML}{99CB38}&#10;&#10;\begin{minipage}{0.85\textwidth}&#10;\begin{itemize}[label=\textcolor{tug}{\textbullet}]&#10;        \item $U=-2.5t$&#10;        \item SC phase:&#10;        \begin{itemize}&#10;            \item Peak at $0$: Anderson-Bogoliubov mode, $\propto \delta'(\omega)$&#10;            \item Singularity at $2\Delta$: Higgs mode, $\propto 1/\sqrt{\omega - 2\Delta}$&#10;            \item CDW spectral function has a peak below the two-particle continuum&#10;        \end{itemize}&#10;        \item CDW phase:&#10;        \begin{itemize}&#10;            \item Phase and amplitude SC spectral functions are identical&#10;            \item Both have a peak below the two-particle continuum&#10;            \item For moderate $V$: singularity in the CDW spectral function, $\propto 1/\sqrt{\omega - 2\Delta}$&#10;            \item For larger $V$: peak below the continuum&#10;        \end{itemize}&#10;    \end{itemize}&#10;&#10;\end{minipage}&#10;\end{document}" title="IguanaTex Bitmap Display">
            <a:extLst>
              <a:ext uri="{FF2B5EF4-FFF2-40B4-BE49-F238E27FC236}">
                <a16:creationId xmlns:a16="http://schemas.microsoft.com/office/drawing/2014/main" id="{E7804AD8-0962-BE7D-296B-A0B2F64C29F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93698" y="1144424"/>
            <a:ext cx="4109471" cy="285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788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FFFF9-922C-28A1-5B41-AB3DB036F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505600"/>
            <a:ext cx="4967720" cy="455206"/>
          </a:xfrm>
        </p:spPr>
        <p:txBody>
          <a:bodyPr>
            <a:normAutofit/>
          </a:bodyPr>
          <a:lstStyle/>
          <a:p>
            <a:r>
              <a:rPr lang="cs-CZ" dirty="0"/>
              <a:t>CDW-SC </a:t>
            </a:r>
            <a:r>
              <a:rPr lang="cs-CZ" dirty="0" err="1"/>
              <a:t>coexistence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D168A-840B-9A78-5079-7A94ACF9A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Joshua Althüser, AG Uhrig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6AC0BC-0CD0-37E8-CDB9-36D96FF11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DC6CE-D075-8642-A01F-691F0A9CA5E8}" type="datetime1">
              <a:rPr lang="de-DE" noProof="0" smtClean="0"/>
              <a:t>07.04.2024</a:t>
            </a:fld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2553F1-D0A6-F00F-A0F0-BC9564E7F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0CCE7-EF75-7941-BDED-F059478210DA}" type="slidenum">
              <a:rPr lang="en-US" noProof="0" smtClean="0"/>
              <a:t>9</a:t>
            </a:fld>
            <a:endParaRPr lang="en-US" noProof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4B2A91CC-F106-1583-EF5C-621D604112F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00" y="1107514"/>
            <a:ext cx="4572000" cy="2857034"/>
          </a:xfrm>
        </p:spPr>
      </p:pic>
      <p:pic>
        <p:nvPicPr>
          <p:cNvPr id="11" name="Picture 10" descr="\documentclass{article}&#10;\usepackage{amsmath}&#10;\usepackage{enumitem,xcolor}&#10;\pagestyle{empty}&#10;\begin{document}&#10;&#10;\definecolor{tug}{HTML}{99CB38}&#10;&#10;\begin{minipage}{0.85\textwidth}&#10;\begin{itemize}[label=\textcolor{tug}{\textbullet}]&#10;        \item The ratio $\Delta_\text{CDW} / \Delta_\text{SC}$ may be chosen arbitrarily as long as $\Delta_\text{tot} := \sqrt{\Delta_\text{CDW}^2 + \Delta_\text{SC}^2} = \text{const}$&#10;        \item Anderson-Bogoliubov mode always exits&#10;        \item For $\Delta_\text{CDW} = 0$, the Higgs mode exists at $\omega = 2\Delta_\text{tot}$, while the CDW spectral function has a peak at $\omega=0$&#10;        \item The reverse applies for $\Delta_\text{SC} = 0$&#10;        \item $\Delta_\text{CDW} = \Delta_\text{SC}$ yields a mixture of the two&#10;    \end{itemize}&#10;&#10;\end{minipage}&#10;\end{document}" title="IguanaTex Bitmap Display">
            <a:extLst>
              <a:ext uri="{FF2B5EF4-FFF2-40B4-BE49-F238E27FC236}">
                <a16:creationId xmlns:a16="http://schemas.microsoft.com/office/drawing/2014/main" id="{174CC13F-AE4C-5D8E-BD70-FBD434663CE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12749" y="1457938"/>
            <a:ext cx="4109633" cy="168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3856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58,268"/>
  <p:tag name="ORIGINALWIDTH" val="3790,026"/>
  <p:tag name="OUTPUTTYPE" val="PNG"/>
  <p:tag name="IGUANATEXVERSION" val="160"/>
  <p:tag name="LATEXADDIN" val="\documentclass{article}&#10;\usepackage{amsmath}&#10;\usepackage{enumitem,xcolor}&#10;\pagestyle{empty}&#10;\begin{document}&#10;&#10;\definecolor{tug}{HTML}{99CB38}&#10;&#10;\begin{itemize}[label=\textcolor{tug}{\textbullet}]&#10;        \item (CDW) Exciton: &#10;$1/N \sum_{k} \left( c_{\vec{k}\uparrow}^\dagger c_{\vec{k}+\vec{Q}\uparrow} + c_{\vec{k}\downarrow}^\dagger c_{\vec{k}+\vec{Q}\downarrow} \right)$&#10;        \item (AFM) Longitudinal magnon: &#10;$1/N \sum_{k} \left( c_{\vec{k}\uparrow}^\dagger c_{\vec{k}+\vec{Q}\uparrow} - c_{\vec{k}\downarrow}^\dagger c_{\vec{k}+\vec{Q}\downarrow} \right)$&#10;        \item (AFM) Transversal magnon: &#10;$1/N \sum_{k} \left( c_{\vec{k}\uparrow}^\dagger c_{\vec{k} \downarrow} + \text{h.c.} \right)$&#10;        \item (SC) Amplitude (Higgs) mode: &#10;$1/N \sum_{k} \left( c_{-\vec{k}\downarrow} c_{\vec{k}\uparrow} + \text{h.c.} \right)$&#10;        \item (SC) Phase (Anderson-Bogoliubov) mode: &#10;$\mathrm{i} /N \sum_{k} \left( c_{-\vec{k}\downarrow} c_{\vec{k}\uparrow} - \text{h.c.} \right) $&#10;    \end{itemize}&#10;&#10;Nesting vector: $\vec{Q} := (\pi, \pi)$ (2D) and $\vec{Q} := (\pi, \pi, \pi)$ (3D)&#10;&#10;\end{document}"/>
  <p:tag name="IGUANATEXSIZE" val="20"/>
  <p:tag name="IGUANATEXCURSOR" val="1062"/>
  <p:tag name="TRANSPARENCY" val="Wahr"/>
  <p:tag name="LATEXENGINEID" val="0"/>
  <p:tag name="TEMPFOLDER" val="c:\temp\"/>
  <p:tag name="LATEXFORMHEIGHT" val="396,6"/>
  <p:tag name="LATEXFORMWIDTH" val="815,4"/>
  <p:tag name="LATEXFORMWRAP" val="Wahr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,026932"/>
  <p:tag name="ORIGINALWIDTH" val="1,717977"/>
  <p:tag name="EMFCHILD" val="Wah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733845"/>
  <p:tag name="ORIGINALWIDTH" val="2,116061"/>
  <p:tag name="EMFCHILD" val="Wah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,166443"/>
  <p:tag name="ORIGINALWIDTH" val="0,8869334"/>
  <p:tag name="EMFCHILD" val="Wah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,098441"/>
  <p:tag name="ORIGINALWIDTH" val="3,065852"/>
  <p:tag name="EMFCHILD" val="Wah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,026932"/>
  <p:tag name="ORIGINALWIDTH" val="1,717977"/>
  <p:tag name="EMFCHILD" val="Wah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,166443"/>
  <p:tag name="ORIGINALWIDTH" val="0,8869334"/>
  <p:tag name="EMFCHILD" val="Wah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,101956"/>
  <p:tag name="ORIGINALWIDTH" val="4,043588"/>
  <p:tag name="EMFCHILD" val="Wah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,07729"/>
  <p:tag name="ORIGINALWIDTH" val="3,791174"/>
  <p:tag name="EMFCHILD" val="Wah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551959"/>
  <p:tag name="ORIGINALWIDTH" val="3,880954"/>
  <p:tag name="EMFCHILD" val="Wahr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,457162"/>
  <p:tag name="ORIGINALWIDTH" val="2,583971"/>
  <p:tag name="EMFCHILD" val="Wah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8,70844"/>
  <p:tag name="ORIGINALWIDTH" val="175,7162"/>
  <p:tag name="OUTPUTTYPE" val="SVG"/>
  <p:tag name="IGUANATEXVERSION" val="160"/>
  <p:tag name="LATEXADDIN" val="\documentclass{article}&#10;\usepackage{amsmath}&#10;\pagestyle{empty}&#10;\begin{document}&#10;&#10;&#10;    \begin{align*}&#10;        H = &amp;-t \sum_{\langle i, j \rangle, \sigma} \left( c_{i\sigma}^\dagger c_{j\sigma} + \text{h.c.} \right) + \mu \sum_{i,\sigma} n_{i\sigma} \\&#10;        &amp;+ U \sum_{i} n_{i\uparrow} n_{i\downarrow} + \frac{V}{2} \sum_{\langle i, j\rangle, \sigma} n_{i\sigma} n_{j\sigma}\,,&#10;    \end{align*}&#10;&#10;\end{document}"/>
  <p:tag name="IGUANATEXSIZE" val="20"/>
  <p:tag name="IGUANATEXCURSOR" val="81"/>
  <p:tag name="TRANSPARENCY" val="Wahr"/>
  <p:tag name="LATEXENGINEID" val="3"/>
  <p:tag name="TEMPFOLDER" val="c:\temp\"/>
  <p:tag name="LATEXFORMHEIGHT" val="509,25"/>
  <p:tag name="LATEXFORMWIDTH" val="857,25"/>
  <p:tag name="LATEXFORMWRAP" val="Wahr"/>
  <p:tag name="BITMAPVECTOR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733845"/>
  <p:tag name="ORIGINALWIDTH" val="2,116061"/>
  <p:tag name="EMFCHILD" val="Wahr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,101956"/>
  <p:tag name="ORIGINALWIDTH" val="4,043588"/>
  <p:tag name="EMFCHILD" val="Wahr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551959"/>
  <p:tag name="ORIGINALWIDTH" val="3,880954"/>
  <p:tag name="EMFCHILD" val="Wahr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,098441"/>
  <p:tag name="ORIGINALWIDTH" val="3,065852"/>
  <p:tag name="EMFCHILD" val="Wahr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,101956"/>
  <p:tag name="ORIGINALWIDTH" val="4,043588"/>
  <p:tag name="EMFCHILD" val="Wah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,692285"/>
  <p:tag name="ORIGINALWIDTH" val="6,634564"/>
  <p:tag name="EMFCHILD" val="Wahr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,973659"/>
  <p:tag name="ORIGINALWIDTH" val="5,018295"/>
  <p:tag name="EMFCHILD" val="Wah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,06513"/>
  <p:tag name="ORIGINALWIDTH" val="1,057519"/>
  <p:tag name="EMFCHILD" val="Wahr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612253"/>
  <p:tag name="ORIGINALWIDTH" val="3,801133"/>
  <p:tag name="EMFCHILD" val="Wahr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,06513"/>
  <p:tag name="ORIGINALWIDTH" val="1,057519"/>
  <p:tag name="EMFCHILD" val="Wah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1,4548"/>
  <p:tag name="ORIGINALWIDTH" val="1241,845"/>
  <p:tag name="OUTPUTTYPE" val="PNG"/>
  <p:tag name="IGUANATEXVERSION" val="160"/>
  <p:tag name="LATEXADDIN" val="\documentclass{article}&#10;\usepackage{amsmath}&#10;\pagestyle{empty}&#10;\begin{document}&#10;&#10;\begin{equation*}&#10;\propto \widehat{\gamma}(\vec{k}) := \frac{1}{D} \sum_{\alpha=1}^{D} \cos k_\alpha&#10;\end{equation*}&#10;&#10;\end{document}"/>
  <p:tag name="IGUANATEXSIZE" val="16"/>
  <p:tag name="IGUANATEXCURSOR" val="107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,07729"/>
  <p:tag name="ORIGINALWIDTH" val="3,791174"/>
  <p:tag name="EMFCHILD" val="Wahr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,692285"/>
  <p:tag name="ORIGINALWIDTH" val="6,634564"/>
  <p:tag name="EMFCHILD" val="Wah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,611928"/>
  <p:tag name="ORIGINALWIDTH" val="5,407405"/>
  <p:tag name="EMFCHILD" val="Wahr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,06791"/>
  <p:tag name="ORIGINALWIDTH" val="13,27909"/>
  <p:tag name="EMFCHILD" val="Wahr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733845"/>
  <p:tag name="ORIGINALWIDTH" val="2,116061"/>
  <p:tag name="EMFCHILD" val="Wahr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,166443"/>
  <p:tag name="ORIGINALWIDTH" val="0,8869334"/>
  <p:tag name="EMFCHILD" val="Wahr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,101956"/>
  <p:tag name="ORIGINALWIDTH" val="4,043588"/>
  <p:tag name="EMFCHILD" val="Wahr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551959"/>
  <p:tag name="ORIGINALWIDTH" val="5,407405"/>
  <p:tag name="EMFCHILD" val="Wahr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733845"/>
  <p:tag name="ORIGINALWIDTH" val="2,116061"/>
  <p:tag name="EMFCHILD" val="Wahr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,101956"/>
  <p:tag name="ORIGINALWIDTH" val="4,043588"/>
  <p:tag name="EMFCHILD" val="Wah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1,9535"/>
  <p:tag name="ORIGINALWIDTH" val="1559,805"/>
  <p:tag name="OUTPUTTYPE" val="PNG"/>
  <p:tag name="IGUANATEXVERSION" val="160"/>
  <p:tag name="LATEXADDIN" val="\documentclass{article}&#10;\usepackage{amsmath}&#10;\pagestyle{empty}&#10;\begin{document}&#10;&#10;\begin{equation*}&#10;\frac{1}{N} \sum_{\vec{k}} O_{\vec{k}} \to \int_{-1}^{1} \rho(\gamma) O(\gamma) \mathrm{d} \gamma&#10;\end{equation*}&#10;&#10;\end{document}"/>
  <p:tag name="IGUANATEXSIZE" val="20"/>
  <p:tag name="IGUANATEXCURSOR" val="178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,692285"/>
  <p:tag name="ORIGINALWIDTH" val="6,634564"/>
  <p:tag name="EMFCHILD" val="Wahr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,08418"/>
  <p:tag name="ORIGINALWIDTH" val="6,9139"/>
  <p:tag name="EMFCHILD" val="Wahr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,06791"/>
  <p:tag name="ORIGINALWIDTH" val="13,27909"/>
  <p:tag name="EMFCHILD" val="Wahr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733845"/>
  <p:tag name="ORIGINALWIDTH" val="2,116061"/>
  <p:tag name="EMFCHILD" val="Wahr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551959"/>
  <p:tag name="ORIGINALWIDTH" val="5,407405"/>
  <p:tag name="EMFCHILD" val="Wahr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733845"/>
  <p:tag name="ORIGINALWIDTH" val="2,116061"/>
  <p:tag name="EMFCHILD" val="Wahr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,24615"/>
  <p:tag name="ORIGINALWIDTH" val="3,624564"/>
  <p:tag name="EMFCHILD" val="Wahr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551959"/>
  <p:tag name="ORIGINALWIDTH" val="5,407405"/>
  <p:tag name="EMFCHILD" val="Wahr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733845"/>
  <p:tag name="ORIGINALWIDTH" val="2,116061"/>
  <p:tag name="EMFCHILD" val="Wahr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,24615"/>
  <p:tag name="ORIGINALWIDTH" val="3,624564"/>
  <p:tag name="EMFCHILD" val="Wah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,863137"/>
  <p:tag name="ORIGINALWIDTH" val="8,40044"/>
  <p:tag name="LATEXADDIN" val="\documentclass{article}&#10;\usepackage{amsmath}&#10;\pagestyle{empty}&#10;\begin{document}&#10;&#10;&#10;    \begin{align*}&#10;        H = &amp;-t \sum_{\langle i, j \rangle, \sigma} \left( c_{i\sigma}^\dagger c_{j\sigma} + \text{h.c.} \right) + \mu \sum_{i,\sigma} n_{i\sigma} \\&#10;        &amp;+ U \sum_{i} n_{i\uparrow} n_{i\downarrow} + \frac{V}{2} \sum_{\langle i, j\rangle, \sigma} n_{i\sigma} n_{j\sigma}\,,&#10;    \end{align*}&#10;&#10;\end{document}"/>
  <p:tag name="IGUANATEXSIZE" val="20"/>
  <p:tag name="IGUANATEXCURSOR" val="81"/>
  <p:tag name="TRANSPARENCY" val="Wahr"/>
  <p:tag name="LATEXENGINEID" val="3"/>
  <p:tag name="TEMPFOLDER" val="c:\temp\"/>
  <p:tag name="LATEXFORMHEIGHT" val="509,25"/>
  <p:tag name="LATEXFORMWIDTH" val="857,25"/>
  <p:tag name="LATEXFORMWRAP" val="Wahr"/>
  <p:tag name="BITMAPVECTOR" val="1"/>
  <p:tag name="EMFCHILD" val="Wahr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,692285"/>
  <p:tag name="ORIGINALWIDTH" val="6,634564"/>
  <p:tag name="EMFCHILD" val="Wahr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,08418"/>
  <p:tag name="ORIGINALWIDTH" val="7,113416"/>
  <p:tag name="EMFCHILD" val="Wahr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,4018911"/>
  <p:tag name="ORIGINALWIDTH" val="8,036852"/>
  <p:tag name="EMFCHILD" val="Wahr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,692285"/>
  <p:tag name="ORIGINALWIDTH" val="3,980731"/>
  <p:tag name="EMFCHILD" val="Wahr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,06791"/>
  <p:tag name="ORIGINALWIDTH" val="13,27909"/>
  <p:tag name="EMFCHILD" val="Wahr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,026932"/>
  <p:tag name="ORIGINALWIDTH" val="1,717977"/>
  <p:tag name="EMFCHILD" val="Wahr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733845"/>
  <p:tag name="ORIGINALWIDTH" val="2,116061"/>
  <p:tag name="EMFCHILD" val="Wahr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,166443"/>
  <p:tag name="ORIGINALWIDTH" val="0,8869334"/>
  <p:tag name="EMFCHILD" val="Wahr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,098441"/>
  <p:tag name="ORIGINALWIDTH" val="3,065852"/>
  <p:tag name="EMFCHILD" val="Wahr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,026932"/>
  <p:tag name="ORIGINALWIDTH" val="1,717977"/>
  <p:tag name="EMFCHILD" val="Wah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,351338"/>
  <p:tag name="ORIGINALWIDTH" val="6,634564"/>
  <p:tag name="EMFCHILD" val="Wahr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,166443"/>
  <p:tag name="ORIGINALWIDTH" val="0,8869334"/>
  <p:tag name="EMFCHILD" val="Wahr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,101956"/>
  <p:tag name="ORIGINALWIDTH" val="4,043588"/>
  <p:tag name="EMFCHILD" val="Wahr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551959"/>
  <p:tag name="ORIGINALWIDTH" val="5,407405"/>
  <p:tag name="EMFCHILD" val="Wahr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733845"/>
  <p:tag name="ORIGINALWIDTH" val="2,116061"/>
  <p:tag name="EMFCHILD" val="Wahr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,101956"/>
  <p:tag name="ORIGINALWIDTH" val="4,043588"/>
  <p:tag name="EMFCHILD" val="Wahr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,551959"/>
  <p:tag name="ORIGINALWIDTH" val="5,407405"/>
  <p:tag name="EMFCHILD" val="Wahr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,098441"/>
  <p:tag name="ORIGINALWIDTH" val="3,065852"/>
  <p:tag name="EMFCHILD" val="Wahr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,101956"/>
  <p:tag name="ORIGINALWIDTH" val="4,043588"/>
  <p:tag name="EMFCHILD" val="Wahr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,00451"/>
  <p:tag name="ORIGINALWIDTH" val="1,167255"/>
  <p:tag name="EMFCHILD" val="Wahr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9843"/>
  <p:tag name="ORIGINALWIDTH" val="333,7083"/>
  <p:tag name="OUTPUTTYPE" val="PNG"/>
  <p:tag name="IGUANATEXVERSION" val="160"/>
  <p:tag name="LATEXADDIN" val="\documentclass{article}&#10;\usepackage{amsmath}&#10;\pagestyle{empty}&#10;\begin{document}&#10;&#10;$d_{x^2-y^2}$&#10;&#10;&#10;\end{document}"/>
  <p:tag name="IGUANATEXSIZE" val="13"/>
  <p:tag name="IGUANATEXCURSOR" val="94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0,4019269"/>
  <p:tag name="ORIGINALWIDTH" val="6,095807"/>
  <p:tag name="EMFCHILD" val="Wahr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317,2103"/>
  <p:tag name="OUTPUTTYPE" val="PNG"/>
  <p:tag name="IGUANATEXVERSION" val="160"/>
  <p:tag name="LATEXADDIN" val="\documentclass{article}&#10;\usepackage{amsmath}&#10;\pagestyle{empty}&#10;\begin{document}&#10;&#10;$V=0$&#10;&#10;&#10;\end{document}"/>
  <p:tag name="IGUANATEXSIZE" val="16"/>
  <p:tag name="IGUANATEXCURSOR" val="86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2283"/>
  <p:tag name="ORIGINALWIDTH" val="953,8808"/>
  <p:tag name="OUTPUTTYPE" val="PNG"/>
  <p:tag name="IGUANATEXVERSION" val="160"/>
  <p:tag name="LATEXADDIN" val="\documentclass{article}&#10;\usepackage{amsmath}&#10;\pagestyle{empty}&#10;\begin{document}&#10;&#10;$\hat{a}(t) = \sum_j c_j(t) \hat{A}_j$ &#10;&#10;&#10;\end{document}"/>
  <p:tag name="IGUANATEXSIZE" val="16"/>
  <p:tag name="IGUANATEXCURSOR" val="120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968,129"/>
  <p:tag name="OUTPUTTYPE" val="PNG"/>
  <p:tag name="IGUANATEXVERSION" val="160"/>
  <p:tag name="LATEXADDIN" val="\documentclass{article}&#10;\usepackage{amsmath}&#10;\pagestyle{empty}&#10;\begin{document}&#10;&#10;&#10;$(\hat{A} | \hat{B}) := \langle [\hat{A}^\dagger, \hat{B}] \rangle$&#10;&#10;\end{document}"/>
  <p:tag name="IGUANATEXSIZE" val="16"/>
  <p:tag name="IGUANATEXCURSOR" val="106"/>
  <p:tag name="TRANSPARENCY" val="Wahr"/>
  <p:tag name="LATEXENGINEID" val="0"/>
  <p:tag name="TEMPFOLDER" val="c:\temp\"/>
  <p:tag name="LATEXFORMHEIGHT" val="320"/>
  <p:tag name="LATEXFORMWIDTH" val="385"/>
  <p:tag name="LATEXFORMWRAP" val="Wahr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6,61"/>
  <p:tag name="ORIGINALWIDTH" val="2548,931"/>
  <p:tag name="OUTPUTTYPE" val="PNG"/>
  <p:tag name="IGUANATEXVERSION" val="160"/>
  <p:tag name="LATEXADDIN" val="\documentclass{article}&#10;\usepackage{amsmath}&#10;\usepackage{xcolor}&#10;\pagestyle{empty}&#10;\begin{document}&#10;&#10;\definecolor{tug}{HTML}{63A537}&#10;&#10;&#10;\begin{align*}&#10;    \frac{\mathrm{d}}{\mathrm{d}t} \hat{a}(t) = \sum_j \frac{\mathrm{d}}{\mathrm{d}t} c_j(t) \hat{A}_j &amp;= \mathrm{i} \sum_j c_j(t) [\hat{H}, \hat{A}_j] \\&#10;    \Rightarrow \sum_j \textcolor{tug}{\underbrace{(\hat{A}_i | \hat{A}_j)}_{:=\mathcal{N}_{ij}}} \frac{\mathrm{d}}{\mathrm{d}t} c_j(t) &#10;&amp;= \mathrm{i} \sum_j \textcolor{tug}{\underbrace{(\hat{A}_i | [\hat{H}, \hat{A}_j])}_{:=\mathcal{M}_{ij}}} c_j(t) \\&#10;    \Rightarrow \mathcal{N} \frac{\mathrm{d}}{\mathrm{d}t} \vec{c}(t) &amp;= \mathrm{i} \mathcal{M} \vec{c}(t)&#10;\end{align*}&#10;&#10;&#10;\end{document}"/>
  <p:tag name="IGUANATEXSIZE" val="16"/>
  <p:tag name="IGUANATEXCURSOR" val="131"/>
  <p:tag name="TRANSPARENCY" val="True"/>
  <p:tag name="LATEXENGINEID" val="0"/>
  <p:tag name="TEMPFOLDER" val="c:\temp\"/>
  <p:tag name="LATEXFORMHEIGHT" val="465"/>
  <p:tag name="LATEXFORMWIDTH" val="940,5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2332"/>
  <p:tag name="ORIGINALWIDTH" val="1328,084"/>
  <p:tag name="OUTPUTTYPE" val="PNG"/>
  <p:tag name="IGUANATEXVERSION" val="160"/>
  <p:tag name="LATEXADDIN" val="\documentclass{article}&#10;\usepackage{amsmath}&#10;\usepackage{xcolor}&#10;\pagestyle{empty}&#10;\begin{document}&#10;&#10;\definecolor{tug}{HTML}{99CB38}&#10;\textcolor{tug}{$\vec{c}(t) = \exp (\mathrm{i} \mathcal{N}^{-1} \mathcal{M} t) \vec{c}(0)$}&#10;&#10;\end{document}"/>
  <p:tag name="IGUANATEXSIZE" val="20"/>
  <p:tag name="IGUANATEXCURSOR" val="150"/>
  <p:tag name="TRANSPARENCY" val="True"/>
  <p:tag name="LATEXENGINEID" val="0"/>
  <p:tag name="TEMPFOLDER" val="c:\temp\"/>
  <p:tag name="LATEXFORMHEIGHT" val="407,25"/>
  <p:tag name="LATEXFORMWIDTH" val="595,5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3,2133"/>
  <p:tag name="ORIGINALWIDTH" val="2473,191"/>
  <p:tag name="OUTPUTTYPE" val="PNG"/>
  <p:tag name="IGUANATEXVERSION" val="160"/>
  <p:tag name="LATEXADDIN" val="\documentclass{article}&#10;\usepackage{amsmath}&#10;\pagestyle{empty}&#10;\begin{document}&#10;&#10;\begin{equation*}&#10;G_{A_i A_j^\dagger} (\omega) = - \mathrm{i} \int_0^\infty \langle [ A_i(t), A_j^\dagger (0) ] \rangle e^{\mathrm{i}(\omega + \mathrm{i} 0^+)t} \mathrm{d} t&#10;\end{equation*}&#10;&#10;\end{document}"/>
  <p:tag name="IGUANATEXSIZE" val="16"/>
  <p:tag name="IGUANATEXCURSOR" val="235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,9783"/>
  <p:tag name="ORIGINALWIDTH" val="318,7101"/>
  <p:tag name="OUTPUTTYPE" val="PNG"/>
  <p:tag name="IGUANATEXVERSION" val="160"/>
  <p:tag name="LATEXADDIN" val="\documentclass{article}&#10;\usepackage{amsmath}&#10;\pagestyle{empty}&#10;\begin{document}&#10;&#10;&#10;$A_i, A_j^\dagger$&#10;&#10;\end{document}"/>
  <p:tag name="IGUANATEXSIZE" val="20"/>
  <p:tag name="IGUANATEXCURSOR" val="99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9,4676"/>
  <p:tag name="ORIGINALWIDTH" val="1836,52"/>
  <p:tag name="OUTPUTTYPE" val="PNG"/>
  <p:tag name="IGUANATEXVERSION" val="160"/>
  <p:tag name="LATEXADDIN" val="\documentclass{article}&#10;\usepackage{amsmath}&#10;\pagestyle{empty}&#10;\begin{document}&#10;&#10;\begin{equation*}&#10;\mathcal{G} (z = \omega + \mathrm{i} 0^+) = \mathcal{N} \frac{1}{-z \mathcal{N} - \mathcal{M}} \mathcal{N}&#10;\end{equation*}&#10;&#10;\end{document}"/>
  <p:tag name="IGUANATEXSIZE" val="16"/>
  <p:tag name="IGUANATEXCURSOR" val="110"/>
  <p:tag name="TRANSPARENCY" val="True"/>
  <p:tag name="LATEXENGINEID" val="0"/>
  <p:tag name="TEMPFOLDER" val="c:\temp\"/>
  <p:tag name="LATEXFORMHEIGHT" val="320"/>
  <p:tag name="LATEXFORMWIDTH" val="385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01,2"/>
  <p:tag name="ORIGINALWIDTH" val="3454,818"/>
  <p:tag name="OUTPUTTYPE" val="PNG"/>
  <p:tag name="IGUANATEXVERSION" val="160"/>
  <p:tag name="LATEXADDIN" val="\documentclass{article}&#10;\usepackage{amsmath}&#10;\usepackage{enumitem,xcolor}&#10;\pagestyle{empty}&#10;\begin{document}&#10;&#10;\definecolor{tug}{HTML}{99CB38}&#10;&#10;\begin{minipage}{0.85\textwidth}&#10;\begin{itemize}[label=\textcolor{tug}{\textbullet}]&#10;        \item $U=-2.5t$&#10;        \item SC phase:&#10;        \begin{itemize}&#10;            \item Peak at $0$: Anderson-Bogoliubov mode, $\propto \delta'(\omega)$&#10;            \item Singularity at $2\Delta$: Higgs mode, $\propto 1/\sqrt{\omega - 2\Delta}$&#10;            \item CDW spectral function has a peak below the two-particle continuum&#10;        \end{itemize}&#10;        \item CDW phase:&#10;        \begin{itemize}&#10;            \item Phase and amplitude SC spectral functions are identical&#10;            \item Both have a peak below the two-particle continuum&#10;            \item For moderate $V$: singularity in the CDW spectral function, $\propto 1/\sqrt{\omega - 2\Delta}$&#10;            \item For larger $V$: peak below the continuum&#10;        \end{itemize}&#10;    \end{itemize}&#10;&#10;\end{minipage}&#10;\end{document}"/>
  <p:tag name="IGUANATEXSIZE" val="20"/>
  <p:tag name="IGUANATEXCURSOR" val="850"/>
  <p:tag name="TRANSPARENCY" val="True"/>
  <p:tag name="LATEXENGINEID" val="0"/>
  <p:tag name="TEMPFOLDER" val="c:\temp\"/>
  <p:tag name="LATEXFORMHEIGHT" val="423"/>
  <p:tag name="LATEXFORMWIDTH" val="645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4,323"/>
  <p:tag name="ORIGINALWIDTH" val="3454,068"/>
  <p:tag name="OUTPUTTYPE" val="PNG"/>
  <p:tag name="IGUANATEXVERSION" val="160"/>
  <p:tag name="LATEXADDIN" val="\documentclass{article}&#10;\usepackage{amsmath}&#10;\usepackage{enumitem,xcolor}&#10;\pagestyle{empty}&#10;\begin{document}&#10;&#10;\definecolor{tug}{HTML}{99CB38}&#10;&#10;\begin{minipage}{0.85\textwidth}&#10;\begin{itemize}[label=\textcolor{tug}{\textbullet}]&#10;        \item The ratio $\Delta_\text{CDW} / \Delta_\text{SC}$ may be chosen arbitrarily as long as $\Delta_\text{tot} := \sqrt{\Delta_\text{CDW}^2 + \Delta_\text{SC}^2} = \text{const}$&#10;        \item Anderson-Bogoliubov mode always exits&#10;        \item For $\Delta_\text{CDW} = 0$, the Higgs mode exists at $\omega = 2\Delta_\text{tot}$, while the CDW spectral function has a peak at $\omega=0$&#10;        \item The reverse applies for $\Delta_\text{SC} = 0$&#10;        \item $\Delta_\text{CDW} = \Delta_\text{SC}$ yields a mixture of the two&#10;    \end{itemize}&#10;&#10;\end{minipage}&#10;\end{document}"/>
  <p:tag name="IGUANATEXSIZE" val="20"/>
  <p:tag name="IGUANATEXCURSOR" val="227"/>
  <p:tag name="TRANSPARENCY" val="True"/>
  <p:tag name="LATEXENGINEID" val="0"/>
  <p:tag name="TEMPFOLDER" val="c:\temp\"/>
  <p:tag name="LATEXFORMHEIGHT" val="423"/>
  <p:tag name="LATEXFORMWIDTH" val="64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6,40088"/>
  <p:tag name="ORIGINALWIDTH" val="3,062861"/>
  <p:tag name="EMFCHILD" val="Wahr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60,517"/>
  <p:tag name="ORIGINALWIDTH" val="3455,568"/>
  <p:tag name="OUTPUTTYPE" val="PNG"/>
  <p:tag name="IGUANATEXVERSION" val="160"/>
  <p:tag name="LATEXADDIN" val="\documentclass{article}&#10;\usepackage{amsmath}&#10;\usepackage{enumitem,xcolor}&#10;\pagestyle{empty}&#10;\begin{document}&#10;&#10;\definecolor{tug}{HTML}{99CB38}&#10;&#10;\begin{minipage}{0.85\textwidth}&#10;\begin{itemize}[label=\textcolor{tug}{\textbullet}]&#10;        \item $V=1.2t$ (square lattice) and $V=0.8t$ (simple cubic lattice) $\Rightarrow$ phase transition at $U=4.8t$&#10;        \item AFM phase: Transversal AFM spectral function has a peak at $0$&#10;        \item Longitudinal AFM spectral function behaves just like the CDW spectral function&#10;        \item Close to the phase transition: Both have a peak below the continuum&#10;        \item Further away: Only the spectral function corresponding to the phase has a peak below the continuum&#10;    \end{itemize}&#10;&#10;\end{minipage}&#10;\end{document}"/>
  <p:tag name="IGUANATEXSIZE" val="20"/>
  <p:tag name="IGUANATEXCURSOR" val="711"/>
  <p:tag name="TRANSPARENCY" val="True"/>
  <p:tag name="LATEXENGINEID" val="0"/>
  <p:tag name="TEMPFOLDER" val="c:\temp\"/>
  <p:tag name="LATEXFORMHEIGHT" val="423"/>
  <p:tag name="LATEXFORMWIDTH" val="64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,06791"/>
  <p:tag name="ORIGINALWIDTH" val="13,27909"/>
  <p:tag name="EMFCHILD" val="Wahr"/>
</p:tagLst>
</file>

<file path=ppt/theme/theme1.xml><?xml version="1.0" encoding="utf-8"?>
<a:theme xmlns:a="http://schemas.openxmlformats.org/drawingml/2006/main" name="Office">
  <a:themeElements>
    <a:clrScheme name="TU Green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Dortmund_Design_templates_logo.EN.potx" id="{24CA5D4D-4556-4A9C-951C-863E28DFB89C}" vid="{B76CFE78-FC63-4D95-A846-8C750F2BE68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365</Words>
  <Application>Microsoft Office PowerPoint</Application>
  <PresentationFormat>Custom</PresentationFormat>
  <Paragraphs>112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Cambria Math</vt:lpstr>
      <vt:lpstr>Latin Modern Math</vt:lpstr>
      <vt:lpstr>Wingdings</vt:lpstr>
      <vt:lpstr>Office</vt:lpstr>
      <vt:lpstr>Collective excitations  in competing phases in two and three dimensions</vt:lpstr>
      <vt:lpstr>Introduction</vt:lpstr>
      <vt:lpstr>Observables of interest</vt:lpstr>
      <vt:lpstr>Model</vt:lpstr>
      <vt:lpstr>Mean-field phase diagram</vt:lpstr>
      <vt:lpstr>Method: Iterated equations of motion</vt:lpstr>
      <vt:lpstr>Green‘s functions</vt:lpstr>
      <vt:lpstr>CDW-SC transition</vt:lpstr>
      <vt:lpstr>CDW-SC coexistence</vt:lpstr>
      <vt:lpstr>AFM-CDW transition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Presentation, V1</dc:title>
  <dc:creator>Microsoft Office User</dc:creator>
  <cp:keywords>, docId:2A6B79268981586C1B3733CADF6E4184</cp:keywords>
  <cp:lastModifiedBy>Joshua Althüser</cp:lastModifiedBy>
  <cp:revision>16</cp:revision>
  <dcterms:created xsi:type="dcterms:W3CDTF">2023-12-11T11:36:02Z</dcterms:created>
  <dcterms:modified xsi:type="dcterms:W3CDTF">2024-04-07T11:47:35Z</dcterms:modified>
</cp:coreProperties>
</file>